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Default Extension="emf" ContentType="image/x-emf"/>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20" r:id="rId2"/>
    <p:sldMasterId id="2147483729" r:id="rId3"/>
  </p:sldMasterIdLst>
  <p:notesMasterIdLst>
    <p:notesMasterId r:id="rId39"/>
  </p:notesMasterIdLst>
  <p:sldIdLst>
    <p:sldId id="275" r:id="rId4"/>
    <p:sldId id="439" r:id="rId5"/>
    <p:sldId id="475" r:id="rId6"/>
    <p:sldId id="440" r:id="rId7"/>
    <p:sldId id="441" r:id="rId8"/>
    <p:sldId id="442" r:id="rId9"/>
    <p:sldId id="443" r:id="rId10"/>
    <p:sldId id="445" r:id="rId11"/>
    <p:sldId id="446" r:id="rId12"/>
    <p:sldId id="478" r:id="rId13"/>
    <p:sldId id="448" r:id="rId14"/>
    <p:sldId id="449" r:id="rId15"/>
    <p:sldId id="477" r:id="rId16"/>
    <p:sldId id="450" r:id="rId17"/>
    <p:sldId id="451" r:id="rId18"/>
    <p:sldId id="452" r:id="rId19"/>
    <p:sldId id="454" r:id="rId20"/>
    <p:sldId id="471" r:id="rId21"/>
    <p:sldId id="474" r:id="rId22"/>
    <p:sldId id="455" r:id="rId23"/>
    <p:sldId id="469" r:id="rId24"/>
    <p:sldId id="457" r:id="rId25"/>
    <p:sldId id="460" r:id="rId26"/>
    <p:sldId id="461" r:id="rId27"/>
    <p:sldId id="466" r:id="rId28"/>
    <p:sldId id="462" r:id="rId29"/>
    <p:sldId id="463" r:id="rId30"/>
    <p:sldId id="464" r:id="rId31"/>
    <p:sldId id="470" r:id="rId32"/>
    <p:sldId id="479" r:id="rId33"/>
    <p:sldId id="480" r:id="rId34"/>
    <p:sldId id="481" r:id="rId35"/>
    <p:sldId id="482" r:id="rId36"/>
    <p:sldId id="465" r:id="rId37"/>
    <p:sldId id="409" r:id="rId38"/>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1F471F"/>
    <a:srgbClr val="443347"/>
    <a:srgbClr val="46304A"/>
    <a:srgbClr val="264026"/>
    <a:srgbClr val="6B572F"/>
    <a:srgbClr val="8E793E"/>
    <a:srgbClr val="2A3C2A"/>
    <a:srgbClr val="1A4C1A"/>
    <a:srgbClr val="26497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90120" autoAdjust="0"/>
  </p:normalViewPr>
  <p:slideViewPr>
    <p:cSldViewPr>
      <p:cViewPr>
        <p:scale>
          <a:sx n="75" d="100"/>
          <a:sy n="75" d="100"/>
        </p:scale>
        <p:origin x="-1230"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1419164359049034E-2"/>
          <c:y val="2.2443802550184692E-2"/>
          <c:w val="0.90121272708406086"/>
          <c:h val="0.95511239489963018"/>
        </c:manualLayout>
      </c:layout>
      <c:scatterChart>
        <c:scatterStyle val="smoothMarker"/>
        <c:ser>
          <c:idx val="0"/>
          <c:order val="0"/>
          <c:tx>
            <c:v>power = 0</c:v>
          </c:tx>
          <c:marker>
            <c:symbol val="none"/>
          </c:marker>
          <c:xVal>
            <c:numRef>
              <c:f>Sheet1!$A$1:$A$34</c:f>
              <c:numCache>
                <c:formatCode>General</c:formatCode>
                <c:ptCount val="34"/>
                <c:pt idx="0">
                  <c:v>29.172999999999998</c:v>
                </c:pt>
                <c:pt idx="1">
                  <c:v>58.662300000000002</c:v>
                </c:pt>
                <c:pt idx="2">
                  <c:v>88.123900000000006</c:v>
                </c:pt>
                <c:pt idx="3">
                  <c:v>117.319</c:v>
                </c:pt>
                <c:pt idx="4">
                  <c:v>146.53299999999999</c:v>
                </c:pt>
                <c:pt idx="5">
                  <c:v>175.892</c:v>
                </c:pt>
                <c:pt idx="6">
                  <c:v>204.83699999999999</c:v>
                </c:pt>
                <c:pt idx="7">
                  <c:v>234.41499999999999</c:v>
                </c:pt>
                <c:pt idx="8">
                  <c:v>263.65699999999998</c:v>
                </c:pt>
                <c:pt idx="9">
                  <c:v>292.678</c:v>
                </c:pt>
                <c:pt idx="10">
                  <c:v>321.798</c:v>
                </c:pt>
                <c:pt idx="11">
                  <c:v>351.13600000000002</c:v>
                </c:pt>
                <c:pt idx="12">
                  <c:v>380.12099999999998</c:v>
                </c:pt>
                <c:pt idx="13">
                  <c:v>409.52499999999998</c:v>
                </c:pt>
                <c:pt idx="14">
                  <c:v>526.46500000000003</c:v>
                </c:pt>
                <c:pt idx="15">
                  <c:v>643.60699999999997</c:v>
                </c:pt>
                <c:pt idx="16">
                  <c:v>790.44600000000003</c:v>
                </c:pt>
                <c:pt idx="17">
                  <c:v>994.524</c:v>
                </c:pt>
                <c:pt idx="18">
                  <c:v>1228.55</c:v>
                </c:pt>
                <c:pt idx="19">
                  <c:v>1491.67</c:v>
                </c:pt>
                <c:pt idx="20">
                  <c:v>1872.49</c:v>
                </c:pt>
                <c:pt idx="21">
                  <c:v>2281.6999999999998</c:v>
                </c:pt>
                <c:pt idx="22">
                  <c:v>2836.06</c:v>
                </c:pt>
                <c:pt idx="23">
                  <c:v>3479.49</c:v>
                </c:pt>
                <c:pt idx="24">
                  <c:v>4298.07</c:v>
                </c:pt>
                <c:pt idx="25">
                  <c:v>5291.28</c:v>
                </c:pt>
                <c:pt idx="26">
                  <c:v>6491.48</c:v>
                </c:pt>
                <c:pt idx="27">
                  <c:v>8012.35</c:v>
                </c:pt>
                <c:pt idx="28">
                  <c:v>9850.52</c:v>
                </c:pt>
                <c:pt idx="29">
                  <c:v>12126.7</c:v>
                </c:pt>
                <c:pt idx="30">
                  <c:v>14959.1</c:v>
                </c:pt>
                <c:pt idx="31">
                  <c:v>18407.7</c:v>
                </c:pt>
                <c:pt idx="32">
                  <c:v>22671.7</c:v>
                </c:pt>
                <c:pt idx="33">
                  <c:v>27901.5</c:v>
                </c:pt>
              </c:numCache>
            </c:numRef>
          </c:xVal>
          <c:yVal>
            <c:numRef>
              <c:f>Sheet1!$B$1:$B$34</c:f>
              <c:numCache>
                <c:formatCode>General</c:formatCode>
                <c:ptCount val="34"/>
                <c:pt idx="0">
                  <c:v>2.2090899999999999E-3</c:v>
                </c:pt>
                <c:pt idx="1">
                  <c:v>1.62506E-3</c:v>
                </c:pt>
                <c:pt idx="2">
                  <c:v>1.37929E-3</c:v>
                </c:pt>
                <c:pt idx="3">
                  <c:v>1.21795E-3</c:v>
                </c:pt>
                <c:pt idx="4">
                  <c:v>1.1584E-3</c:v>
                </c:pt>
                <c:pt idx="5">
                  <c:v>1.0546399999999999E-3</c:v>
                </c:pt>
                <c:pt idx="6">
                  <c:v>1.03663E-3</c:v>
                </c:pt>
                <c:pt idx="7">
                  <c:v>1.01056E-3</c:v>
                </c:pt>
                <c:pt idx="8">
                  <c:v>9.7897000000000001E-4</c:v>
                </c:pt>
                <c:pt idx="9">
                  <c:v>9.3843300000000002E-4</c:v>
                </c:pt>
                <c:pt idx="10">
                  <c:v>9.2898799999999995E-4</c:v>
                </c:pt>
                <c:pt idx="11">
                  <c:v>9.3594299999999995E-4</c:v>
                </c:pt>
                <c:pt idx="12">
                  <c:v>8.9957399999999999E-4</c:v>
                </c:pt>
                <c:pt idx="13">
                  <c:v>8.7146399999999996E-4</c:v>
                </c:pt>
                <c:pt idx="14">
                  <c:v>8.0129599999999995E-4</c:v>
                </c:pt>
                <c:pt idx="15">
                  <c:v>8.1082799999999998E-4</c:v>
                </c:pt>
                <c:pt idx="16">
                  <c:v>7.7874599999999997E-4</c:v>
                </c:pt>
                <c:pt idx="17">
                  <c:v>7.4246700000000002E-4</c:v>
                </c:pt>
                <c:pt idx="18">
                  <c:v>7.2463300000000003E-4</c:v>
                </c:pt>
                <c:pt idx="19">
                  <c:v>7.14096E-4</c:v>
                </c:pt>
                <c:pt idx="20">
                  <c:v>6.7574400000000004E-4</c:v>
                </c:pt>
                <c:pt idx="21">
                  <c:v>6.6680400000000001E-4</c:v>
                </c:pt>
                <c:pt idx="22">
                  <c:v>6.4353100000000003E-4</c:v>
                </c:pt>
                <c:pt idx="23">
                  <c:v>6.3827800000000004E-4</c:v>
                </c:pt>
                <c:pt idx="24">
                  <c:v>6.2073300000000005E-4</c:v>
                </c:pt>
                <c:pt idx="25">
                  <c:v>6.0418600000000005E-4</c:v>
                </c:pt>
                <c:pt idx="26">
                  <c:v>5.9955000000000002E-4</c:v>
                </c:pt>
                <c:pt idx="27">
                  <c:v>5.78058E-4</c:v>
                </c:pt>
                <c:pt idx="28">
                  <c:v>5.7102400000000005E-4</c:v>
                </c:pt>
                <c:pt idx="29">
                  <c:v>5.7054899999999995E-4</c:v>
                </c:pt>
                <c:pt idx="30">
                  <c:v>5.6794099999999998E-4</c:v>
                </c:pt>
                <c:pt idx="31">
                  <c:v>5.6841400000000005E-4</c:v>
                </c:pt>
                <c:pt idx="32">
                  <c:v>5.6397700000000001E-4</c:v>
                </c:pt>
                <c:pt idx="33">
                  <c:v>5.6387099999999997E-4</c:v>
                </c:pt>
              </c:numCache>
            </c:numRef>
          </c:yVal>
          <c:smooth val="1"/>
        </c:ser>
        <c:axId val="96372224"/>
        <c:axId val="101844096"/>
      </c:scatterChart>
      <c:valAx>
        <c:axId val="96372224"/>
        <c:scaling>
          <c:logBase val="10"/>
          <c:orientation val="minMax"/>
          <c:max val="30000"/>
          <c:min val="20"/>
        </c:scaling>
        <c:axPos val="b"/>
        <c:numFmt formatCode="General" sourceLinked="1"/>
        <c:tickLblPos val="nextTo"/>
        <c:crossAx val="101844096"/>
        <c:crosses val="autoZero"/>
        <c:crossBetween val="midCat"/>
      </c:valAx>
      <c:valAx>
        <c:axId val="101844096"/>
        <c:scaling>
          <c:logBase val="10"/>
          <c:orientation val="minMax"/>
          <c:max val="3.0000000000000018E-3"/>
          <c:min val="3.0000000000000024E-4"/>
        </c:scaling>
        <c:axPos val="l"/>
        <c:majorGridlines/>
        <c:numFmt formatCode="General" sourceLinked="1"/>
        <c:minorTickMark val="cross"/>
        <c:tickLblPos val="nextTo"/>
        <c:crossAx val="96372224"/>
        <c:crosses val="autoZero"/>
        <c:crossBetween val="midCat"/>
        <c:majorUnit val="10"/>
        <c:minorUnit val="10"/>
      </c:valAx>
    </c:plotArea>
    <c:legend>
      <c:legendPos val="r"/>
      <c:layout>
        <c:manualLayout>
          <c:xMode val="edge"/>
          <c:yMode val="edge"/>
          <c:x val="0.12578163802358269"/>
          <c:y val="0.56224764013130568"/>
          <c:w val="0.25707997405726463"/>
          <c:h val="0.34853696338385393"/>
        </c:manualLayout>
      </c:layout>
      <c:txPr>
        <a:bodyPr/>
        <a:lstStyle/>
        <a:p>
          <a:pPr>
            <a:defRPr sz="20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1419164359049034E-2"/>
          <c:y val="2.2443802550184692E-2"/>
          <c:w val="0.90121272708406086"/>
          <c:h val="0.95511239489963018"/>
        </c:manualLayout>
      </c:layout>
      <c:scatterChart>
        <c:scatterStyle val="smoothMarker"/>
        <c:ser>
          <c:idx val="0"/>
          <c:order val="0"/>
          <c:tx>
            <c:v>power = 0</c:v>
          </c:tx>
          <c:marker>
            <c:symbol val="none"/>
          </c:marker>
          <c:xVal>
            <c:numRef>
              <c:f>Sheet1!$A$1:$A$34</c:f>
              <c:numCache>
                <c:formatCode>General</c:formatCode>
                <c:ptCount val="34"/>
                <c:pt idx="0">
                  <c:v>29.172999999999998</c:v>
                </c:pt>
                <c:pt idx="1">
                  <c:v>58.662300000000002</c:v>
                </c:pt>
                <c:pt idx="2">
                  <c:v>88.123900000000006</c:v>
                </c:pt>
                <c:pt idx="3">
                  <c:v>117.319</c:v>
                </c:pt>
                <c:pt idx="4">
                  <c:v>146.53299999999999</c:v>
                </c:pt>
                <c:pt idx="5">
                  <c:v>175.892</c:v>
                </c:pt>
                <c:pt idx="6">
                  <c:v>204.83699999999999</c:v>
                </c:pt>
                <c:pt idx="7">
                  <c:v>234.41499999999999</c:v>
                </c:pt>
                <c:pt idx="8">
                  <c:v>263.65699999999998</c:v>
                </c:pt>
                <c:pt idx="9">
                  <c:v>292.678</c:v>
                </c:pt>
                <c:pt idx="10">
                  <c:v>321.798</c:v>
                </c:pt>
                <c:pt idx="11">
                  <c:v>351.13600000000002</c:v>
                </c:pt>
                <c:pt idx="12">
                  <c:v>380.12099999999998</c:v>
                </c:pt>
                <c:pt idx="13">
                  <c:v>409.52499999999998</c:v>
                </c:pt>
                <c:pt idx="14">
                  <c:v>526.46500000000003</c:v>
                </c:pt>
                <c:pt idx="15">
                  <c:v>643.60699999999997</c:v>
                </c:pt>
                <c:pt idx="16">
                  <c:v>790.44600000000003</c:v>
                </c:pt>
                <c:pt idx="17">
                  <c:v>994.524</c:v>
                </c:pt>
                <c:pt idx="18">
                  <c:v>1228.55</c:v>
                </c:pt>
                <c:pt idx="19">
                  <c:v>1491.67</c:v>
                </c:pt>
                <c:pt idx="20">
                  <c:v>1872.49</c:v>
                </c:pt>
                <c:pt idx="21">
                  <c:v>2281.6999999999998</c:v>
                </c:pt>
                <c:pt idx="22">
                  <c:v>2836.06</c:v>
                </c:pt>
                <c:pt idx="23">
                  <c:v>3479.49</c:v>
                </c:pt>
                <c:pt idx="24">
                  <c:v>4298.07</c:v>
                </c:pt>
                <c:pt idx="25">
                  <c:v>5291.28</c:v>
                </c:pt>
                <c:pt idx="26">
                  <c:v>6491.48</c:v>
                </c:pt>
                <c:pt idx="27">
                  <c:v>8012.35</c:v>
                </c:pt>
                <c:pt idx="28">
                  <c:v>9850.52</c:v>
                </c:pt>
                <c:pt idx="29">
                  <c:v>12126.7</c:v>
                </c:pt>
                <c:pt idx="30">
                  <c:v>14959.1</c:v>
                </c:pt>
                <c:pt idx="31">
                  <c:v>18407.7</c:v>
                </c:pt>
                <c:pt idx="32">
                  <c:v>22671.7</c:v>
                </c:pt>
                <c:pt idx="33">
                  <c:v>27901.5</c:v>
                </c:pt>
              </c:numCache>
            </c:numRef>
          </c:xVal>
          <c:yVal>
            <c:numRef>
              <c:f>Sheet1!$B$1:$B$34</c:f>
              <c:numCache>
                <c:formatCode>General</c:formatCode>
                <c:ptCount val="34"/>
                <c:pt idx="0">
                  <c:v>2.2090899999999999E-3</c:v>
                </c:pt>
                <c:pt idx="1">
                  <c:v>1.62506E-3</c:v>
                </c:pt>
                <c:pt idx="2">
                  <c:v>1.37929E-3</c:v>
                </c:pt>
                <c:pt idx="3">
                  <c:v>1.21795E-3</c:v>
                </c:pt>
                <c:pt idx="4">
                  <c:v>1.1584E-3</c:v>
                </c:pt>
                <c:pt idx="5">
                  <c:v>1.0546399999999999E-3</c:v>
                </c:pt>
                <c:pt idx="6">
                  <c:v>1.03663E-3</c:v>
                </c:pt>
                <c:pt idx="7">
                  <c:v>1.01056E-3</c:v>
                </c:pt>
                <c:pt idx="8">
                  <c:v>9.7897000000000001E-4</c:v>
                </c:pt>
                <c:pt idx="9">
                  <c:v>9.3843300000000002E-4</c:v>
                </c:pt>
                <c:pt idx="10">
                  <c:v>9.2898799999999995E-4</c:v>
                </c:pt>
                <c:pt idx="11">
                  <c:v>9.3594299999999995E-4</c:v>
                </c:pt>
                <c:pt idx="12">
                  <c:v>8.9957399999999999E-4</c:v>
                </c:pt>
                <c:pt idx="13">
                  <c:v>8.7146399999999996E-4</c:v>
                </c:pt>
                <c:pt idx="14">
                  <c:v>8.0129599999999995E-4</c:v>
                </c:pt>
                <c:pt idx="15">
                  <c:v>8.1082799999999998E-4</c:v>
                </c:pt>
                <c:pt idx="16">
                  <c:v>7.7874599999999997E-4</c:v>
                </c:pt>
                <c:pt idx="17">
                  <c:v>7.4246700000000002E-4</c:v>
                </c:pt>
                <c:pt idx="18">
                  <c:v>7.2463300000000003E-4</c:v>
                </c:pt>
                <c:pt idx="19">
                  <c:v>7.14096E-4</c:v>
                </c:pt>
                <c:pt idx="20">
                  <c:v>6.7574400000000004E-4</c:v>
                </c:pt>
                <c:pt idx="21">
                  <c:v>6.6680400000000001E-4</c:v>
                </c:pt>
                <c:pt idx="22">
                  <c:v>6.4353100000000003E-4</c:v>
                </c:pt>
                <c:pt idx="23">
                  <c:v>6.3827800000000004E-4</c:v>
                </c:pt>
                <c:pt idx="24">
                  <c:v>6.2073300000000005E-4</c:v>
                </c:pt>
                <c:pt idx="25">
                  <c:v>6.0418600000000005E-4</c:v>
                </c:pt>
                <c:pt idx="26">
                  <c:v>5.9955000000000002E-4</c:v>
                </c:pt>
                <c:pt idx="27">
                  <c:v>5.78058E-4</c:v>
                </c:pt>
                <c:pt idx="28">
                  <c:v>5.7102400000000005E-4</c:v>
                </c:pt>
                <c:pt idx="29">
                  <c:v>5.7054899999999995E-4</c:v>
                </c:pt>
                <c:pt idx="30">
                  <c:v>5.6794099999999998E-4</c:v>
                </c:pt>
                <c:pt idx="31">
                  <c:v>5.6841400000000005E-4</c:v>
                </c:pt>
                <c:pt idx="32">
                  <c:v>5.6397700000000001E-4</c:v>
                </c:pt>
                <c:pt idx="33">
                  <c:v>5.6387099999999997E-4</c:v>
                </c:pt>
              </c:numCache>
            </c:numRef>
          </c:yVal>
          <c:smooth val="1"/>
        </c:ser>
        <c:ser>
          <c:idx val="1"/>
          <c:order val="1"/>
          <c:tx>
            <c:v>power = 0.33</c:v>
          </c:tx>
          <c:marker>
            <c:symbol val="none"/>
          </c:marker>
          <c:xVal>
            <c:numRef>
              <c:f>Sheet1!$A$1:$A$34</c:f>
              <c:numCache>
                <c:formatCode>General</c:formatCode>
                <c:ptCount val="34"/>
                <c:pt idx="0">
                  <c:v>29.172999999999998</c:v>
                </c:pt>
                <c:pt idx="1">
                  <c:v>58.662300000000002</c:v>
                </c:pt>
                <c:pt idx="2">
                  <c:v>88.123900000000006</c:v>
                </c:pt>
                <c:pt idx="3">
                  <c:v>117.319</c:v>
                </c:pt>
                <c:pt idx="4">
                  <c:v>146.53299999999999</c:v>
                </c:pt>
                <c:pt idx="5">
                  <c:v>175.892</c:v>
                </c:pt>
                <c:pt idx="6">
                  <c:v>204.83699999999999</c:v>
                </c:pt>
                <c:pt idx="7">
                  <c:v>234.41499999999999</c:v>
                </c:pt>
                <c:pt idx="8">
                  <c:v>263.65699999999998</c:v>
                </c:pt>
                <c:pt idx="9">
                  <c:v>292.678</c:v>
                </c:pt>
                <c:pt idx="10">
                  <c:v>321.798</c:v>
                </c:pt>
                <c:pt idx="11">
                  <c:v>351.13600000000002</c:v>
                </c:pt>
                <c:pt idx="12">
                  <c:v>380.12099999999998</c:v>
                </c:pt>
                <c:pt idx="13">
                  <c:v>409.52499999999998</c:v>
                </c:pt>
                <c:pt idx="14">
                  <c:v>526.46500000000003</c:v>
                </c:pt>
                <c:pt idx="15">
                  <c:v>643.60699999999997</c:v>
                </c:pt>
                <c:pt idx="16">
                  <c:v>790.44600000000003</c:v>
                </c:pt>
                <c:pt idx="17">
                  <c:v>994.524</c:v>
                </c:pt>
                <c:pt idx="18">
                  <c:v>1228.55</c:v>
                </c:pt>
                <c:pt idx="19">
                  <c:v>1491.67</c:v>
                </c:pt>
                <c:pt idx="20">
                  <c:v>1872.49</c:v>
                </c:pt>
                <c:pt idx="21">
                  <c:v>2281.6999999999998</c:v>
                </c:pt>
                <c:pt idx="22">
                  <c:v>2836.06</c:v>
                </c:pt>
                <c:pt idx="23">
                  <c:v>3479.49</c:v>
                </c:pt>
                <c:pt idx="24">
                  <c:v>4298.07</c:v>
                </c:pt>
                <c:pt idx="25">
                  <c:v>5291.28</c:v>
                </c:pt>
                <c:pt idx="26">
                  <c:v>6491.48</c:v>
                </c:pt>
                <c:pt idx="27">
                  <c:v>8012.35</c:v>
                </c:pt>
                <c:pt idx="28">
                  <c:v>9850.52</c:v>
                </c:pt>
                <c:pt idx="29">
                  <c:v>12126.7</c:v>
                </c:pt>
                <c:pt idx="30">
                  <c:v>14959.1</c:v>
                </c:pt>
                <c:pt idx="31">
                  <c:v>18407.7</c:v>
                </c:pt>
                <c:pt idx="32">
                  <c:v>22671.7</c:v>
                </c:pt>
                <c:pt idx="33">
                  <c:v>27901.5</c:v>
                </c:pt>
              </c:numCache>
            </c:numRef>
          </c:xVal>
          <c:yVal>
            <c:numRef>
              <c:f>Sheet1!$C$1:$C$34</c:f>
              <c:numCache>
                <c:formatCode>General</c:formatCode>
                <c:ptCount val="34"/>
                <c:pt idx="0">
                  <c:v>2.2090899999999999E-3</c:v>
                </c:pt>
                <c:pt idx="1">
                  <c:v>1.6241599999999999E-3</c:v>
                </c:pt>
                <c:pt idx="2">
                  <c:v>1.37513E-3</c:v>
                </c:pt>
                <c:pt idx="3">
                  <c:v>1.2128099999999999E-3</c:v>
                </c:pt>
                <c:pt idx="4">
                  <c:v>1.1516199999999999E-3</c:v>
                </c:pt>
                <c:pt idx="5">
                  <c:v>1.0434000000000001E-3</c:v>
                </c:pt>
                <c:pt idx="6">
                  <c:v>1.0238599999999999E-3</c:v>
                </c:pt>
                <c:pt idx="7">
                  <c:v>9.9733900000000008E-4</c:v>
                </c:pt>
                <c:pt idx="8">
                  <c:v>9.6199899999999995E-4</c:v>
                </c:pt>
                <c:pt idx="9">
                  <c:v>9.19943E-4</c:v>
                </c:pt>
                <c:pt idx="10">
                  <c:v>9.0969900000000003E-4</c:v>
                </c:pt>
                <c:pt idx="11">
                  <c:v>9.1695800000000005E-4</c:v>
                </c:pt>
                <c:pt idx="12">
                  <c:v>8.7912099999999996E-4</c:v>
                </c:pt>
                <c:pt idx="13">
                  <c:v>8.5055299999999999E-4</c:v>
                </c:pt>
                <c:pt idx="14">
                  <c:v>7.7207000000000003E-4</c:v>
                </c:pt>
                <c:pt idx="15">
                  <c:v>7.7767000000000005E-4</c:v>
                </c:pt>
                <c:pt idx="16">
                  <c:v>7.4024699999999998E-4</c:v>
                </c:pt>
                <c:pt idx="17">
                  <c:v>6.9625399999999999E-4</c:v>
                </c:pt>
                <c:pt idx="18">
                  <c:v>6.7136799999999999E-4</c:v>
                </c:pt>
                <c:pt idx="19">
                  <c:v>6.5972199999999996E-4</c:v>
                </c:pt>
                <c:pt idx="20">
                  <c:v>6.20007E-4</c:v>
                </c:pt>
                <c:pt idx="21">
                  <c:v>6.0694500000000001E-4</c:v>
                </c:pt>
                <c:pt idx="22">
                  <c:v>5.7819399999999997E-4</c:v>
                </c:pt>
                <c:pt idx="23">
                  <c:v>5.7161199999999999E-4</c:v>
                </c:pt>
                <c:pt idx="24">
                  <c:v>5.5033399999999998E-4</c:v>
                </c:pt>
                <c:pt idx="25">
                  <c:v>5.3243500000000005E-4</c:v>
                </c:pt>
                <c:pt idx="26">
                  <c:v>5.2473199999999998E-4</c:v>
                </c:pt>
                <c:pt idx="27">
                  <c:v>4.9975499999999995E-4</c:v>
                </c:pt>
                <c:pt idx="28">
                  <c:v>4.86658E-4</c:v>
                </c:pt>
                <c:pt idx="29">
                  <c:v>4.81731E-4</c:v>
                </c:pt>
                <c:pt idx="30">
                  <c:v>4.7775399999999999E-4</c:v>
                </c:pt>
                <c:pt idx="31">
                  <c:v>4.7715700000000003E-4</c:v>
                </c:pt>
                <c:pt idx="32">
                  <c:v>4.6975000000000001E-4</c:v>
                </c:pt>
                <c:pt idx="33">
                  <c:v>4.6913499999999997E-4</c:v>
                </c:pt>
              </c:numCache>
            </c:numRef>
          </c:yVal>
          <c:smooth val="1"/>
        </c:ser>
        <c:ser>
          <c:idx val="2"/>
          <c:order val="2"/>
          <c:tx>
            <c:v>power = 0.66</c:v>
          </c:tx>
          <c:spPr>
            <a:ln w="38100"/>
          </c:spPr>
          <c:marker>
            <c:symbol val="none"/>
          </c:marker>
          <c:xVal>
            <c:numRef>
              <c:f>Sheet1!$A$1:$A$34</c:f>
              <c:numCache>
                <c:formatCode>General</c:formatCode>
                <c:ptCount val="34"/>
                <c:pt idx="0">
                  <c:v>29.172999999999998</c:v>
                </c:pt>
                <c:pt idx="1">
                  <c:v>58.662300000000002</c:v>
                </c:pt>
                <c:pt idx="2">
                  <c:v>88.123900000000006</c:v>
                </c:pt>
                <c:pt idx="3">
                  <c:v>117.319</c:v>
                </c:pt>
                <c:pt idx="4">
                  <c:v>146.53299999999999</c:v>
                </c:pt>
                <c:pt idx="5">
                  <c:v>175.892</c:v>
                </c:pt>
                <c:pt idx="6">
                  <c:v>204.83699999999999</c:v>
                </c:pt>
                <c:pt idx="7">
                  <c:v>234.41499999999999</c:v>
                </c:pt>
                <c:pt idx="8">
                  <c:v>263.65699999999998</c:v>
                </c:pt>
                <c:pt idx="9">
                  <c:v>292.678</c:v>
                </c:pt>
                <c:pt idx="10">
                  <c:v>321.798</c:v>
                </c:pt>
                <c:pt idx="11">
                  <c:v>351.13600000000002</c:v>
                </c:pt>
                <c:pt idx="12">
                  <c:v>380.12099999999998</c:v>
                </c:pt>
                <c:pt idx="13">
                  <c:v>409.52499999999998</c:v>
                </c:pt>
                <c:pt idx="14">
                  <c:v>526.46500000000003</c:v>
                </c:pt>
                <c:pt idx="15">
                  <c:v>643.60699999999997</c:v>
                </c:pt>
                <c:pt idx="16">
                  <c:v>790.44600000000003</c:v>
                </c:pt>
                <c:pt idx="17">
                  <c:v>994.524</c:v>
                </c:pt>
                <c:pt idx="18">
                  <c:v>1228.55</c:v>
                </c:pt>
                <c:pt idx="19">
                  <c:v>1491.67</c:v>
                </c:pt>
                <c:pt idx="20">
                  <c:v>1872.49</c:v>
                </c:pt>
                <c:pt idx="21">
                  <c:v>2281.6999999999998</c:v>
                </c:pt>
                <c:pt idx="22">
                  <c:v>2836.06</c:v>
                </c:pt>
                <c:pt idx="23">
                  <c:v>3479.49</c:v>
                </c:pt>
                <c:pt idx="24">
                  <c:v>4298.07</c:v>
                </c:pt>
                <c:pt idx="25">
                  <c:v>5291.28</c:v>
                </c:pt>
                <c:pt idx="26">
                  <c:v>6491.48</c:v>
                </c:pt>
                <c:pt idx="27">
                  <c:v>8012.35</c:v>
                </c:pt>
                <c:pt idx="28">
                  <c:v>9850.52</c:v>
                </c:pt>
                <c:pt idx="29">
                  <c:v>12126.7</c:v>
                </c:pt>
                <c:pt idx="30">
                  <c:v>14959.1</c:v>
                </c:pt>
                <c:pt idx="31">
                  <c:v>18407.7</c:v>
                </c:pt>
                <c:pt idx="32">
                  <c:v>22671.7</c:v>
                </c:pt>
                <c:pt idx="33">
                  <c:v>27901.5</c:v>
                </c:pt>
              </c:numCache>
            </c:numRef>
          </c:xVal>
          <c:yVal>
            <c:numRef>
              <c:f>Sheet1!$D$1:$D$34</c:f>
              <c:numCache>
                <c:formatCode>General</c:formatCode>
                <c:ptCount val="34"/>
                <c:pt idx="0">
                  <c:v>2.2090899999999999E-3</c:v>
                </c:pt>
                <c:pt idx="1">
                  <c:v>1.6233899999999999E-3</c:v>
                </c:pt>
                <c:pt idx="2">
                  <c:v>1.3736099999999999E-3</c:v>
                </c:pt>
                <c:pt idx="3">
                  <c:v>1.2113200000000001E-3</c:v>
                </c:pt>
                <c:pt idx="4">
                  <c:v>1.1482599999999999E-3</c:v>
                </c:pt>
                <c:pt idx="5">
                  <c:v>1.0347399999999999E-3</c:v>
                </c:pt>
                <c:pt idx="6">
                  <c:v>1.0156E-3</c:v>
                </c:pt>
                <c:pt idx="7">
                  <c:v>9.900480000000001E-4</c:v>
                </c:pt>
                <c:pt idx="8">
                  <c:v>9.5273600000000003E-4</c:v>
                </c:pt>
                <c:pt idx="9">
                  <c:v>9.1067299999999997E-4</c:v>
                </c:pt>
                <c:pt idx="10">
                  <c:v>9.0047499999999997E-4</c:v>
                </c:pt>
                <c:pt idx="11">
                  <c:v>9.0861000000000002E-4</c:v>
                </c:pt>
                <c:pt idx="12">
                  <c:v>8.6966599999999995E-4</c:v>
                </c:pt>
                <c:pt idx="13">
                  <c:v>8.4133099999999996E-4</c:v>
                </c:pt>
                <c:pt idx="14">
                  <c:v>7.6144099999999996E-4</c:v>
                </c:pt>
                <c:pt idx="15">
                  <c:v>7.6579299999999996E-4</c:v>
                </c:pt>
                <c:pt idx="16">
                  <c:v>7.2329399999999998E-4</c:v>
                </c:pt>
                <c:pt idx="17">
                  <c:v>6.7759999999999999E-4</c:v>
                </c:pt>
                <c:pt idx="18">
                  <c:v>6.4990700000000002E-4</c:v>
                </c:pt>
                <c:pt idx="19">
                  <c:v>6.3850799999999998E-4</c:v>
                </c:pt>
                <c:pt idx="20">
                  <c:v>6.0295100000000001E-4</c:v>
                </c:pt>
                <c:pt idx="21">
                  <c:v>5.9033600000000001E-4</c:v>
                </c:pt>
                <c:pt idx="22">
                  <c:v>5.6071400000000003E-4</c:v>
                </c:pt>
                <c:pt idx="23">
                  <c:v>5.5449000000000004E-4</c:v>
                </c:pt>
                <c:pt idx="24">
                  <c:v>5.3332499999999997E-4</c:v>
                </c:pt>
                <c:pt idx="25">
                  <c:v>5.1749900000000004E-4</c:v>
                </c:pt>
                <c:pt idx="26">
                  <c:v>5.1064999999999997E-4</c:v>
                </c:pt>
                <c:pt idx="27">
                  <c:v>4.8549200000000002E-4</c:v>
                </c:pt>
                <c:pt idx="28">
                  <c:v>4.7099799999999998E-4</c:v>
                </c:pt>
                <c:pt idx="29">
                  <c:v>4.6585000000000002E-4</c:v>
                </c:pt>
                <c:pt idx="30">
                  <c:v>4.6302499999999999E-4</c:v>
                </c:pt>
                <c:pt idx="31">
                  <c:v>4.6383999999999998E-4</c:v>
                </c:pt>
                <c:pt idx="32">
                  <c:v>4.5609699999999998E-4</c:v>
                </c:pt>
                <c:pt idx="33">
                  <c:v>4.57038E-4</c:v>
                </c:pt>
              </c:numCache>
            </c:numRef>
          </c:yVal>
          <c:smooth val="1"/>
        </c:ser>
        <c:ser>
          <c:idx val="3"/>
          <c:order val="3"/>
          <c:tx>
            <c:v>power = 1</c:v>
          </c:tx>
          <c:marker>
            <c:symbol val="none"/>
          </c:marker>
          <c:xVal>
            <c:numRef>
              <c:f>Sheet1!$A$1:$A$34</c:f>
              <c:numCache>
                <c:formatCode>General</c:formatCode>
                <c:ptCount val="34"/>
                <c:pt idx="0">
                  <c:v>29.172999999999998</c:v>
                </c:pt>
                <c:pt idx="1">
                  <c:v>58.662300000000002</c:v>
                </c:pt>
                <c:pt idx="2">
                  <c:v>88.123900000000006</c:v>
                </c:pt>
                <c:pt idx="3">
                  <c:v>117.319</c:v>
                </c:pt>
                <c:pt idx="4">
                  <c:v>146.53299999999999</c:v>
                </c:pt>
                <c:pt idx="5">
                  <c:v>175.892</c:v>
                </c:pt>
                <c:pt idx="6">
                  <c:v>204.83699999999999</c:v>
                </c:pt>
                <c:pt idx="7">
                  <c:v>234.41499999999999</c:v>
                </c:pt>
                <c:pt idx="8">
                  <c:v>263.65699999999998</c:v>
                </c:pt>
                <c:pt idx="9">
                  <c:v>292.678</c:v>
                </c:pt>
                <c:pt idx="10">
                  <c:v>321.798</c:v>
                </c:pt>
                <c:pt idx="11">
                  <c:v>351.13600000000002</c:v>
                </c:pt>
                <c:pt idx="12">
                  <c:v>380.12099999999998</c:v>
                </c:pt>
                <c:pt idx="13">
                  <c:v>409.52499999999998</c:v>
                </c:pt>
                <c:pt idx="14">
                  <c:v>526.46500000000003</c:v>
                </c:pt>
                <c:pt idx="15">
                  <c:v>643.60699999999997</c:v>
                </c:pt>
                <c:pt idx="16">
                  <c:v>790.44600000000003</c:v>
                </c:pt>
                <c:pt idx="17">
                  <c:v>994.524</c:v>
                </c:pt>
                <c:pt idx="18">
                  <c:v>1228.55</c:v>
                </c:pt>
                <c:pt idx="19">
                  <c:v>1491.67</c:v>
                </c:pt>
                <c:pt idx="20">
                  <c:v>1872.49</c:v>
                </c:pt>
                <c:pt idx="21">
                  <c:v>2281.6999999999998</c:v>
                </c:pt>
                <c:pt idx="22">
                  <c:v>2836.06</c:v>
                </c:pt>
                <c:pt idx="23">
                  <c:v>3479.49</c:v>
                </c:pt>
                <c:pt idx="24">
                  <c:v>4298.07</c:v>
                </c:pt>
                <c:pt idx="25">
                  <c:v>5291.28</c:v>
                </c:pt>
                <c:pt idx="26">
                  <c:v>6491.48</c:v>
                </c:pt>
                <c:pt idx="27">
                  <c:v>8012.35</c:v>
                </c:pt>
                <c:pt idx="28">
                  <c:v>9850.52</c:v>
                </c:pt>
                <c:pt idx="29">
                  <c:v>12126.7</c:v>
                </c:pt>
                <c:pt idx="30">
                  <c:v>14959.1</c:v>
                </c:pt>
                <c:pt idx="31">
                  <c:v>18407.7</c:v>
                </c:pt>
                <c:pt idx="32">
                  <c:v>22671.7</c:v>
                </c:pt>
                <c:pt idx="33">
                  <c:v>27901.5</c:v>
                </c:pt>
              </c:numCache>
            </c:numRef>
          </c:xVal>
          <c:yVal>
            <c:numRef>
              <c:f>Sheet1!$E$1:$E$34</c:f>
              <c:numCache>
                <c:formatCode>General</c:formatCode>
                <c:ptCount val="34"/>
                <c:pt idx="0">
                  <c:v>2.2090899999999999E-3</c:v>
                </c:pt>
                <c:pt idx="1">
                  <c:v>1.62375E-3</c:v>
                </c:pt>
                <c:pt idx="2">
                  <c:v>1.3755900000000001E-3</c:v>
                </c:pt>
                <c:pt idx="3">
                  <c:v>1.2134400000000001E-3</c:v>
                </c:pt>
                <c:pt idx="4">
                  <c:v>1.1490599999999999E-3</c:v>
                </c:pt>
                <c:pt idx="5">
                  <c:v>1.0295700000000001E-3</c:v>
                </c:pt>
                <c:pt idx="6">
                  <c:v>1.0131000000000001E-3</c:v>
                </c:pt>
                <c:pt idx="7">
                  <c:v>9.88079E-4</c:v>
                </c:pt>
                <c:pt idx="8">
                  <c:v>9.5005899999999995E-4</c:v>
                </c:pt>
                <c:pt idx="9">
                  <c:v>9.0841499999999998E-4</c:v>
                </c:pt>
                <c:pt idx="10">
                  <c:v>8.9858199999999998E-4</c:v>
                </c:pt>
                <c:pt idx="11">
                  <c:v>9.0785699999999998E-4</c:v>
                </c:pt>
                <c:pt idx="12">
                  <c:v>8.68636E-4</c:v>
                </c:pt>
                <c:pt idx="13">
                  <c:v>8.4137899999999996E-4</c:v>
                </c:pt>
                <c:pt idx="14">
                  <c:v>7.60431E-4</c:v>
                </c:pt>
                <c:pt idx="15">
                  <c:v>7.6583499999999997E-4</c:v>
                </c:pt>
                <c:pt idx="16">
                  <c:v>7.2272000000000005E-4</c:v>
                </c:pt>
                <c:pt idx="17">
                  <c:v>6.7561800000000001E-4</c:v>
                </c:pt>
                <c:pt idx="18">
                  <c:v>6.47647E-4</c:v>
                </c:pt>
                <c:pt idx="19">
                  <c:v>6.3778000000000001E-4</c:v>
                </c:pt>
                <c:pt idx="20">
                  <c:v>6.0990800000000004E-4</c:v>
                </c:pt>
                <c:pt idx="21">
                  <c:v>5.9620500000000004E-4</c:v>
                </c:pt>
                <c:pt idx="22">
                  <c:v>5.6841400000000005E-4</c:v>
                </c:pt>
                <c:pt idx="23">
                  <c:v>5.5967500000000004E-4</c:v>
                </c:pt>
                <c:pt idx="24">
                  <c:v>5.3827699999999998E-4</c:v>
                </c:pt>
                <c:pt idx="25">
                  <c:v>5.2488600000000002E-4</c:v>
                </c:pt>
                <c:pt idx="26">
                  <c:v>5.1650700000000003E-4</c:v>
                </c:pt>
                <c:pt idx="27">
                  <c:v>4.9114700000000005E-4</c:v>
                </c:pt>
                <c:pt idx="28">
                  <c:v>4.7691999999999998E-4</c:v>
                </c:pt>
                <c:pt idx="29">
                  <c:v>4.7103200000000003E-4</c:v>
                </c:pt>
                <c:pt idx="30">
                  <c:v>4.66503E-4</c:v>
                </c:pt>
                <c:pt idx="31">
                  <c:v>4.6867399999999998E-4</c:v>
                </c:pt>
                <c:pt idx="32">
                  <c:v>4.59696E-4</c:v>
                </c:pt>
                <c:pt idx="33">
                  <c:v>4.6081699999999998E-4</c:v>
                </c:pt>
              </c:numCache>
            </c:numRef>
          </c:yVal>
          <c:smooth val="1"/>
        </c:ser>
        <c:axId val="127902080"/>
        <c:axId val="127904384"/>
      </c:scatterChart>
      <c:valAx>
        <c:axId val="127902080"/>
        <c:scaling>
          <c:logBase val="10"/>
          <c:orientation val="minMax"/>
          <c:max val="30000"/>
          <c:min val="20"/>
        </c:scaling>
        <c:axPos val="b"/>
        <c:numFmt formatCode="General" sourceLinked="1"/>
        <c:tickLblPos val="nextTo"/>
        <c:crossAx val="127904384"/>
        <c:crosses val="autoZero"/>
        <c:crossBetween val="midCat"/>
      </c:valAx>
      <c:valAx>
        <c:axId val="127904384"/>
        <c:scaling>
          <c:logBase val="10"/>
          <c:orientation val="minMax"/>
          <c:max val="3.0000000000000018E-3"/>
          <c:min val="3.0000000000000024E-4"/>
        </c:scaling>
        <c:axPos val="l"/>
        <c:majorGridlines/>
        <c:numFmt formatCode="General" sourceLinked="1"/>
        <c:minorTickMark val="cross"/>
        <c:tickLblPos val="nextTo"/>
        <c:crossAx val="127902080"/>
        <c:crosses val="autoZero"/>
        <c:crossBetween val="midCat"/>
        <c:majorUnit val="10"/>
        <c:minorUnit val="10"/>
      </c:valAx>
    </c:plotArea>
    <c:legend>
      <c:legendPos val="r"/>
      <c:layout>
        <c:manualLayout>
          <c:xMode val="edge"/>
          <c:yMode val="edge"/>
          <c:x val="0.12578163802358269"/>
          <c:y val="0.56224764013130568"/>
          <c:w val="0.25707997405726463"/>
          <c:h val="0.34853696338385393"/>
        </c:manualLayout>
      </c:layout>
      <c:txPr>
        <a:bodyPr/>
        <a:lstStyle/>
        <a:p>
          <a:pPr>
            <a:defRPr sz="2000"/>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1419164359049034E-2"/>
          <c:y val="2.2443802550184685E-2"/>
          <c:w val="0.90121272708406097"/>
          <c:h val="0.95511239489963029"/>
        </c:manualLayout>
      </c:layout>
      <c:scatterChart>
        <c:scatterStyle val="smoothMarker"/>
        <c:ser>
          <c:idx val="0"/>
          <c:order val="0"/>
          <c:tx>
            <c:v>power = 0</c:v>
          </c:tx>
          <c:marker>
            <c:symbol val="none"/>
          </c:marker>
          <c:xVal>
            <c:numRef>
              <c:f>Sheet1!$A$1:$A$34</c:f>
              <c:numCache>
                <c:formatCode>General</c:formatCode>
                <c:ptCount val="34"/>
                <c:pt idx="0">
                  <c:v>29.172999999999998</c:v>
                </c:pt>
                <c:pt idx="1">
                  <c:v>58.662300000000002</c:v>
                </c:pt>
                <c:pt idx="2">
                  <c:v>88.123900000000006</c:v>
                </c:pt>
                <c:pt idx="3">
                  <c:v>117.319</c:v>
                </c:pt>
                <c:pt idx="4">
                  <c:v>146.53299999999999</c:v>
                </c:pt>
                <c:pt idx="5">
                  <c:v>175.892</c:v>
                </c:pt>
                <c:pt idx="6">
                  <c:v>204.83699999999999</c:v>
                </c:pt>
                <c:pt idx="7">
                  <c:v>234.41499999999999</c:v>
                </c:pt>
                <c:pt idx="8">
                  <c:v>263.65699999999998</c:v>
                </c:pt>
                <c:pt idx="9">
                  <c:v>292.678</c:v>
                </c:pt>
                <c:pt idx="10">
                  <c:v>321.798</c:v>
                </c:pt>
                <c:pt idx="11">
                  <c:v>351.13600000000002</c:v>
                </c:pt>
                <c:pt idx="12">
                  <c:v>380.12099999999998</c:v>
                </c:pt>
                <c:pt idx="13">
                  <c:v>409.52499999999998</c:v>
                </c:pt>
                <c:pt idx="14">
                  <c:v>526.46500000000003</c:v>
                </c:pt>
                <c:pt idx="15">
                  <c:v>643.60699999999997</c:v>
                </c:pt>
                <c:pt idx="16">
                  <c:v>790.44600000000003</c:v>
                </c:pt>
                <c:pt idx="17">
                  <c:v>994.524</c:v>
                </c:pt>
                <c:pt idx="18">
                  <c:v>1228.55</c:v>
                </c:pt>
                <c:pt idx="19">
                  <c:v>1491.67</c:v>
                </c:pt>
                <c:pt idx="20">
                  <c:v>1872.49</c:v>
                </c:pt>
                <c:pt idx="21">
                  <c:v>2281.6999999999998</c:v>
                </c:pt>
                <c:pt idx="22">
                  <c:v>2836.06</c:v>
                </c:pt>
                <c:pt idx="23">
                  <c:v>3479.49</c:v>
                </c:pt>
                <c:pt idx="24">
                  <c:v>4298.07</c:v>
                </c:pt>
                <c:pt idx="25">
                  <c:v>5291.28</c:v>
                </c:pt>
                <c:pt idx="26">
                  <c:v>6491.48</c:v>
                </c:pt>
                <c:pt idx="27">
                  <c:v>8012.35</c:v>
                </c:pt>
                <c:pt idx="28">
                  <c:v>9850.52</c:v>
                </c:pt>
                <c:pt idx="29">
                  <c:v>12126.7</c:v>
                </c:pt>
                <c:pt idx="30">
                  <c:v>14959.1</c:v>
                </c:pt>
                <c:pt idx="31">
                  <c:v>18407.7</c:v>
                </c:pt>
                <c:pt idx="32">
                  <c:v>22671.7</c:v>
                </c:pt>
                <c:pt idx="33">
                  <c:v>27901.5</c:v>
                </c:pt>
              </c:numCache>
            </c:numRef>
          </c:xVal>
          <c:yVal>
            <c:numRef>
              <c:f>Sheet1!$B$1:$B$34</c:f>
              <c:numCache>
                <c:formatCode>General</c:formatCode>
                <c:ptCount val="34"/>
                <c:pt idx="0">
                  <c:v>2.2090899999999999E-3</c:v>
                </c:pt>
                <c:pt idx="1">
                  <c:v>1.62506E-3</c:v>
                </c:pt>
                <c:pt idx="2">
                  <c:v>1.37929E-3</c:v>
                </c:pt>
                <c:pt idx="3">
                  <c:v>1.21795E-3</c:v>
                </c:pt>
                <c:pt idx="4">
                  <c:v>1.1584E-3</c:v>
                </c:pt>
                <c:pt idx="5">
                  <c:v>1.0546399999999999E-3</c:v>
                </c:pt>
                <c:pt idx="6">
                  <c:v>1.03663E-3</c:v>
                </c:pt>
                <c:pt idx="7">
                  <c:v>1.01056E-3</c:v>
                </c:pt>
                <c:pt idx="8">
                  <c:v>9.7897000000000001E-4</c:v>
                </c:pt>
                <c:pt idx="9">
                  <c:v>9.3843300000000002E-4</c:v>
                </c:pt>
                <c:pt idx="10">
                  <c:v>9.2898799999999995E-4</c:v>
                </c:pt>
                <c:pt idx="11">
                  <c:v>9.3594299999999995E-4</c:v>
                </c:pt>
                <c:pt idx="12">
                  <c:v>8.9957399999999999E-4</c:v>
                </c:pt>
                <c:pt idx="13">
                  <c:v>8.7146399999999996E-4</c:v>
                </c:pt>
                <c:pt idx="14">
                  <c:v>8.0129599999999995E-4</c:v>
                </c:pt>
                <c:pt idx="15">
                  <c:v>8.1082799999999998E-4</c:v>
                </c:pt>
                <c:pt idx="16">
                  <c:v>7.7874599999999997E-4</c:v>
                </c:pt>
                <c:pt idx="17">
                  <c:v>7.4246700000000002E-4</c:v>
                </c:pt>
                <c:pt idx="18">
                  <c:v>7.2463300000000003E-4</c:v>
                </c:pt>
                <c:pt idx="19">
                  <c:v>7.14096E-4</c:v>
                </c:pt>
                <c:pt idx="20">
                  <c:v>6.7574400000000004E-4</c:v>
                </c:pt>
                <c:pt idx="21">
                  <c:v>6.6680400000000001E-4</c:v>
                </c:pt>
                <c:pt idx="22">
                  <c:v>6.4353100000000003E-4</c:v>
                </c:pt>
                <c:pt idx="23">
                  <c:v>6.3827800000000004E-4</c:v>
                </c:pt>
                <c:pt idx="24">
                  <c:v>6.2073300000000005E-4</c:v>
                </c:pt>
                <c:pt idx="25">
                  <c:v>6.0418600000000005E-4</c:v>
                </c:pt>
                <c:pt idx="26">
                  <c:v>5.9955000000000002E-4</c:v>
                </c:pt>
                <c:pt idx="27">
                  <c:v>5.78058E-4</c:v>
                </c:pt>
                <c:pt idx="28">
                  <c:v>5.7102400000000005E-4</c:v>
                </c:pt>
                <c:pt idx="29">
                  <c:v>5.7054899999999995E-4</c:v>
                </c:pt>
                <c:pt idx="30">
                  <c:v>5.6794099999999998E-4</c:v>
                </c:pt>
                <c:pt idx="31">
                  <c:v>5.6841400000000005E-4</c:v>
                </c:pt>
                <c:pt idx="32">
                  <c:v>5.6397700000000001E-4</c:v>
                </c:pt>
                <c:pt idx="33">
                  <c:v>5.6387099999999997E-4</c:v>
                </c:pt>
              </c:numCache>
            </c:numRef>
          </c:yVal>
          <c:smooth val="1"/>
        </c:ser>
        <c:ser>
          <c:idx val="1"/>
          <c:order val="1"/>
          <c:tx>
            <c:v>power = 0.33</c:v>
          </c:tx>
          <c:marker>
            <c:symbol val="none"/>
          </c:marker>
          <c:xVal>
            <c:numRef>
              <c:f>Sheet1!$A$1:$A$34</c:f>
              <c:numCache>
                <c:formatCode>General</c:formatCode>
                <c:ptCount val="34"/>
                <c:pt idx="0">
                  <c:v>29.172999999999998</c:v>
                </c:pt>
                <c:pt idx="1">
                  <c:v>58.662300000000002</c:v>
                </c:pt>
                <c:pt idx="2">
                  <c:v>88.123900000000006</c:v>
                </c:pt>
                <c:pt idx="3">
                  <c:v>117.319</c:v>
                </c:pt>
                <c:pt idx="4">
                  <c:v>146.53299999999999</c:v>
                </c:pt>
                <c:pt idx="5">
                  <c:v>175.892</c:v>
                </c:pt>
                <c:pt idx="6">
                  <c:v>204.83699999999999</c:v>
                </c:pt>
                <c:pt idx="7">
                  <c:v>234.41499999999999</c:v>
                </c:pt>
                <c:pt idx="8">
                  <c:v>263.65699999999998</c:v>
                </c:pt>
                <c:pt idx="9">
                  <c:v>292.678</c:v>
                </c:pt>
                <c:pt idx="10">
                  <c:v>321.798</c:v>
                </c:pt>
                <c:pt idx="11">
                  <c:v>351.13600000000002</c:v>
                </c:pt>
                <c:pt idx="12">
                  <c:v>380.12099999999998</c:v>
                </c:pt>
                <c:pt idx="13">
                  <c:v>409.52499999999998</c:v>
                </c:pt>
                <c:pt idx="14">
                  <c:v>526.46500000000003</c:v>
                </c:pt>
                <c:pt idx="15">
                  <c:v>643.60699999999997</c:v>
                </c:pt>
                <c:pt idx="16">
                  <c:v>790.44600000000003</c:v>
                </c:pt>
                <c:pt idx="17">
                  <c:v>994.524</c:v>
                </c:pt>
                <c:pt idx="18">
                  <c:v>1228.55</c:v>
                </c:pt>
                <c:pt idx="19">
                  <c:v>1491.67</c:v>
                </c:pt>
                <c:pt idx="20">
                  <c:v>1872.49</c:v>
                </c:pt>
                <c:pt idx="21">
                  <c:v>2281.6999999999998</c:v>
                </c:pt>
                <c:pt idx="22">
                  <c:v>2836.06</c:v>
                </c:pt>
                <c:pt idx="23">
                  <c:v>3479.49</c:v>
                </c:pt>
                <c:pt idx="24">
                  <c:v>4298.07</c:v>
                </c:pt>
                <c:pt idx="25">
                  <c:v>5291.28</c:v>
                </c:pt>
                <c:pt idx="26">
                  <c:v>6491.48</c:v>
                </c:pt>
                <c:pt idx="27">
                  <c:v>8012.35</c:v>
                </c:pt>
                <c:pt idx="28">
                  <c:v>9850.52</c:v>
                </c:pt>
                <c:pt idx="29">
                  <c:v>12126.7</c:v>
                </c:pt>
                <c:pt idx="30">
                  <c:v>14959.1</c:v>
                </c:pt>
                <c:pt idx="31">
                  <c:v>18407.7</c:v>
                </c:pt>
                <c:pt idx="32">
                  <c:v>22671.7</c:v>
                </c:pt>
                <c:pt idx="33">
                  <c:v>27901.5</c:v>
                </c:pt>
              </c:numCache>
            </c:numRef>
          </c:xVal>
          <c:yVal>
            <c:numRef>
              <c:f>Sheet1!$C$1:$C$34</c:f>
              <c:numCache>
                <c:formatCode>General</c:formatCode>
                <c:ptCount val="34"/>
                <c:pt idx="0">
                  <c:v>2.2090899999999999E-3</c:v>
                </c:pt>
                <c:pt idx="1">
                  <c:v>1.6241599999999999E-3</c:v>
                </c:pt>
                <c:pt idx="2">
                  <c:v>1.37513E-3</c:v>
                </c:pt>
                <c:pt idx="3">
                  <c:v>1.2128099999999999E-3</c:v>
                </c:pt>
                <c:pt idx="4">
                  <c:v>1.1516199999999999E-3</c:v>
                </c:pt>
                <c:pt idx="5">
                  <c:v>1.0434000000000001E-3</c:v>
                </c:pt>
                <c:pt idx="6">
                  <c:v>1.0238599999999999E-3</c:v>
                </c:pt>
                <c:pt idx="7">
                  <c:v>9.9733900000000008E-4</c:v>
                </c:pt>
                <c:pt idx="8">
                  <c:v>9.6199899999999995E-4</c:v>
                </c:pt>
                <c:pt idx="9">
                  <c:v>9.19943E-4</c:v>
                </c:pt>
                <c:pt idx="10">
                  <c:v>9.0969900000000003E-4</c:v>
                </c:pt>
                <c:pt idx="11">
                  <c:v>9.1695800000000005E-4</c:v>
                </c:pt>
                <c:pt idx="12">
                  <c:v>8.7912099999999996E-4</c:v>
                </c:pt>
                <c:pt idx="13">
                  <c:v>8.5055299999999999E-4</c:v>
                </c:pt>
                <c:pt idx="14">
                  <c:v>7.7207000000000003E-4</c:v>
                </c:pt>
                <c:pt idx="15">
                  <c:v>7.7767000000000005E-4</c:v>
                </c:pt>
                <c:pt idx="16">
                  <c:v>7.4024699999999998E-4</c:v>
                </c:pt>
                <c:pt idx="17">
                  <c:v>6.9625399999999999E-4</c:v>
                </c:pt>
                <c:pt idx="18">
                  <c:v>6.7136799999999999E-4</c:v>
                </c:pt>
                <c:pt idx="19">
                  <c:v>6.5972199999999996E-4</c:v>
                </c:pt>
                <c:pt idx="20">
                  <c:v>6.20007E-4</c:v>
                </c:pt>
                <c:pt idx="21">
                  <c:v>6.0694500000000001E-4</c:v>
                </c:pt>
                <c:pt idx="22">
                  <c:v>5.7819399999999997E-4</c:v>
                </c:pt>
                <c:pt idx="23">
                  <c:v>5.7161199999999999E-4</c:v>
                </c:pt>
                <c:pt idx="24">
                  <c:v>5.5033399999999998E-4</c:v>
                </c:pt>
                <c:pt idx="25">
                  <c:v>5.3243500000000005E-4</c:v>
                </c:pt>
                <c:pt idx="26">
                  <c:v>5.2473199999999998E-4</c:v>
                </c:pt>
                <c:pt idx="27">
                  <c:v>4.9975499999999995E-4</c:v>
                </c:pt>
                <c:pt idx="28">
                  <c:v>4.86658E-4</c:v>
                </c:pt>
                <c:pt idx="29">
                  <c:v>4.81731E-4</c:v>
                </c:pt>
                <c:pt idx="30">
                  <c:v>4.7775399999999999E-4</c:v>
                </c:pt>
                <c:pt idx="31">
                  <c:v>4.7715700000000003E-4</c:v>
                </c:pt>
                <c:pt idx="32">
                  <c:v>4.6975000000000001E-4</c:v>
                </c:pt>
                <c:pt idx="33">
                  <c:v>4.6913499999999997E-4</c:v>
                </c:pt>
              </c:numCache>
            </c:numRef>
          </c:yVal>
          <c:smooth val="1"/>
        </c:ser>
        <c:ser>
          <c:idx val="2"/>
          <c:order val="2"/>
          <c:tx>
            <c:v>power = 0.66</c:v>
          </c:tx>
          <c:spPr>
            <a:ln w="38100"/>
          </c:spPr>
          <c:marker>
            <c:symbol val="none"/>
          </c:marker>
          <c:xVal>
            <c:numRef>
              <c:f>Sheet1!$A$1:$A$34</c:f>
              <c:numCache>
                <c:formatCode>General</c:formatCode>
                <c:ptCount val="34"/>
                <c:pt idx="0">
                  <c:v>29.172999999999998</c:v>
                </c:pt>
                <c:pt idx="1">
                  <c:v>58.662300000000002</c:v>
                </c:pt>
                <c:pt idx="2">
                  <c:v>88.123900000000006</c:v>
                </c:pt>
                <c:pt idx="3">
                  <c:v>117.319</c:v>
                </c:pt>
                <c:pt idx="4">
                  <c:v>146.53299999999999</c:v>
                </c:pt>
                <c:pt idx="5">
                  <c:v>175.892</c:v>
                </c:pt>
                <c:pt idx="6">
                  <c:v>204.83699999999999</c:v>
                </c:pt>
                <c:pt idx="7">
                  <c:v>234.41499999999999</c:v>
                </c:pt>
                <c:pt idx="8">
                  <c:v>263.65699999999998</c:v>
                </c:pt>
                <c:pt idx="9">
                  <c:v>292.678</c:v>
                </c:pt>
                <c:pt idx="10">
                  <c:v>321.798</c:v>
                </c:pt>
                <c:pt idx="11">
                  <c:v>351.13600000000002</c:v>
                </c:pt>
                <c:pt idx="12">
                  <c:v>380.12099999999998</c:v>
                </c:pt>
                <c:pt idx="13">
                  <c:v>409.52499999999998</c:v>
                </c:pt>
                <c:pt idx="14">
                  <c:v>526.46500000000003</c:v>
                </c:pt>
                <c:pt idx="15">
                  <c:v>643.60699999999997</c:v>
                </c:pt>
                <c:pt idx="16">
                  <c:v>790.44600000000003</c:v>
                </c:pt>
                <c:pt idx="17">
                  <c:v>994.524</c:v>
                </c:pt>
                <c:pt idx="18">
                  <c:v>1228.55</c:v>
                </c:pt>
                <c:pt idx="19">
                  <c:v>1491.67</c:v>
                </c:pt>
                <c:pt idx="20">
                  <c:v>1872.49</c:v>
                </c:pt>
                <c:pt idx="21">
                  <c:v>2281.6999999999998</c:v>
                </c:pt>
                <c:pt idx="22">
                  <c:v>2836.06</c:v>
                </c:pt>
                <c:pt idx="23">
                  <c:v>3479.49</c:v>
                </c:pt>
                <c:pt idx="24">
                  <c:v>4298.07</c:v>
                </c:pt>
                <c:pt idx="25">
                  <c:v>5291.28</c:v>
                </c:pt>
                <c:pt idx="26">
                  <c:v>6491.48</c:v>
                </c:pt>
                <c:pt idx="27">
                  <c:v>8012.35</c:v>
                </c:pt>
                <c:pt idx="28">
                  <c:v>9850.52</c:v>
                </c:pt>
                <c:pt idx="29">
                  <c:v>12126.7</c:v>
                </c:pt>
                <c:pt idx="30">
                  <c:v>14959.1</c:v>
                </c:pt>
                <c:pt idx="31">
                  <c:v>18407.7</c:v>
                </c:pt>
                <c:pt idx="32">
                  <c:v>22671.7</c:v>
                </c:pt>
                <c:pt idx="33">
                  <c:v>27901.5</c:v>
                </c:pt>
              </c:numCache>
            </c:numRef>
          </c:xVal>
          <c:yVal>
            <c:numRef>
              <c:f>Sheet1!$D$1:$D$34</c:f>
              <c:numCache>
                <c:formatCode>General</c:formatCode>
                <c:ptCount val="34"/>
                <c:pt idx="0">
                  <c:v>2.2090899999999999E-3</c:v>
                </c:pt>
                <c:pt idx="1">
                  <c:v>1.6233899999999999E-3</c:v>
                </c:pt>
                <c:pt idx="2">
                  <c:v>1.3736099999999999E-3</c:v>
                </c:pt>
                <c:pt idx="3">
                  <c:v>1.2113200000000001E-3</c:v>
                </c:pt>
                <c:pt idx="4">
                  <c:v>1.1482599999999999E-3</c:v>
                </c:pt>
                <c:pt idx="5">
                  <c:v>1.0347399999999999E-3</c:v>
                </c:pt>
                <c:pt idx="6">
                  <c:v>1.0156E-3</c:v>
                </c:pt>
                <c:pt idx="7">
                  <c:v>9.900480000000001E-4</c:v>
                </c:pt>
                <c:pt idx="8">
                  <c:v>9.5273600000000003E-4</c:v>
                </c:pt>
                <c:pt idx="9">
                  <c:v>9.1067299999999997E-4</c:v>
                </c:pt>
                <c:pt idx="10">
                  <c:v>9.0047499999999997E-4</c:v>
                </c:pt>
                <c:pt idx="11">
                  <c:v>9.0861000000000002E-4</c:v>
                </c:pt>
                <c:pt idx="12">
                  <c:v>8.6966599999999995E-4</c:v>
                </c:pt>
                <c:pt idx="13">
                  <c:v>8.4133099999999996E-4</c:v>
                </c:pt>
                <c:pt idx="14">
                  <c:v>7.6144099999999996E-4</c:v>
                </c:pt>
                <c:pt idx="15">
                  <c:v>7.6579299999999996E-4</c:v>
                </c:pt>
                <c:pt idx="16">
                  <c:v>7.2329399999999998E-4</c:v>
                </c:pt>
                <c:pt idx="17">
                  <c:v>6.7759999999999999E-4</c:v>
                </c:pt>
                <c:pt idx="18">
                  <c:v>6.4990700000000002E-4</c:v>
                </c:pt>
                <c:pt idx="19">
                  <c:v>6.3850799999999998E-4</c:v>
                </c:pt>
                <c:pt idx="20">
                  <c:v>6.0295100000000001E-4</c:v>
                </c:pt>
                <c:pt idx="21">
                  <c:v>5.9033600000000001E-4</c:v>
                </c:pt>
                <c:pt idx="22">
                  <c:v>5.6071400000000003E-4</c:v>
                </c:pt>
                <c:pt idx="23">
                  <c:v>5.5449000000000004E-4</c:v>
                </c:pt>
                <c:pt idx="24">
                  <c:v>5.3332499999999997E-4</c:v>
                </c:pt>
                <c:pt idx="25">
                  <c:v>5.1749900000000004E-4</c:v>
                </c:pt>
                <c:pt idx="26">
                  <c:v>5.1064999999999997E-4</c:v>
                </c:pt>
                <c:pt idx="27">
                  <c:v>4.8549200000000002E-4</c:v>
                </c:pt>
                <c:pt idx="28">
                  <c:v>4.7099799999999998E-4</c:v>
                </c:pt>
                <c:pt idx="29">
                  <c:v>4.6585000000000002E-4</c:v>
                </c:pt>
                <c:pt idx="30">
                  <c:v>4.6302499999999999E-4</c:v>
                </c:pt>
                <c:pt idx="31">
                  <c:v>4.6383999999999998E-4</c:v>
                </c:pt>
                <c:pt idx="32">
                  <c:v>4.5609699999999998E-4</c:v>
                </c:pt>
                <c:pt idx="33">
                  <c:v>4.57038E-4</c:v>
                </c:pt>
              </c:numCache>
            </c:numRef>
          </c:yVal>
          <c:smooth val="1"/>
        </c:ser>
        <c:ser>
          <c:idx val="3"/>
          <c:order val="3"/>
          <c:tx>
            <c:v>power = 1</c:v>
          </c:tx>
          <c:marker>
            <c:symbol val="none"/>
          </c:marker>
          <c:xVal>
            <c:numRef>
              <c:f>Sheet1!$A$1:$A$34</c:f>
              <c:numCache>
                <c:formatCode>General</c:formatCode>
                <c:ptCount val="34"/>
                <c:pt idx="0">
                  <c:v>29.172999999999998</c:v>
                </c:pt>
                <c:pt idx="1">
                  <c:v>58.662300000000002</c:v>
                </c:pt>
                <c:pt idx="2">
                  <c:v>88.123900000000006</c:v>
                </c:pt>
                <c:pt idx="3">
                  <c:v>117.319</c:v>
                </c:pt>
                <c:pt idx="4">
                  <c:v>146.53299999999999</c:v>
                </c:pt>
                <c:pt idx="5">
                  <c:v>175.892</c:v>
                </c:pt>
                <c:pt idx="6">
                  <c:v>204.83699999999999</c:v>
                </c:pt>
                <c:pt idx="7">
                  <c:v>234.41499999999999</c:v>
                </c:pt>
                <c:pt idx="8">
                  <c:v>263.65699999999998</c:v>
                </c:pt>
                <c:pt idx="9">
                  <c:v>292.678</c:v>
                </c:pt>
                <c:pt idx="10">
                  <c:v>321.798</c:v>
                </c:pt>
                <c:pt idx="11">
                  <c:v>351.13600000000002</c:v>
                </c:pt>
                <c:pt idx="12">
                  <c:v>380.12099999999998</c:v>
                </c:pt>
                <c:pt idx="13">
                  <c:v>409.52499999999998</c:v>
                </c:pt>
                <c:pt idx="14">
                  <c:v>526.46500000000003</c:v>
                </c:pt>
                <c:pt idx="15">
                  <c:v>643.60699999999997</c:v>
                </c:pt>
                <c:pt idx="16">
                  <c:v>790.44600000000003</c:v>
                </c:pt>
                <c:pt idx="17">
                  <c:v>994.524</c:v>
                </c:pt>
                <c:pt idx="18">
                  <c:v>1228.55</c:v>
                </c:pt>
                <c:pt idx="19">
                  <c:v>1491.67</c:v>
                </c:pt>
                <c:pt idx="20">
                  <c:v>1872.49</c:v>
                </c:pt>
                <c:pt idx="21">
                  <c:v>2281.6999999999998</c:v>
                </c:pt>
                <c:pt idx="22">
                  <c:v>2836.06</c:v>
                </c:pt>
                <c:pt idx="23">
                  <c:v>3479.49</c:v>
                </c:pt>
                <c:pt idx="24">
                  <c:v>4298.07</c:v>
                </c:pt>
                <c:pt idx="25">
                  <c:v>5291.28</c:v>
                </c:pt>
                <c:pt idx="26">
                  <c:v>6491.48</c:v>
                </c:pt>
                <c:pt idx="27">
                  <c:v>8012.35</c:v>
                </c:pt>
                <c:pt idx="28">
                  <c:v>9850.52</c:v>
                </c:pt>
                <c:pt idx="29">
                  <c:v>12126.7</c:v>
                </c:pt>
                <c:pt idx="30">
                  <c:v>14959.1</c:v>
                </c:pt>
                <c:pt idx="31">
                  <c:v>18407.7</c:v>
                </c:pt>
                <c:pt idx="32">
                  <c:v>22671.7</c:v>
                </c:pt>
                <c:pt idx="33">
                  <c:v>27901.5</c:v>
                </c:pt>
              </c:numCache>
            </c:numRef>
          </c:xVal>
          <c:yVal>
            <c:numRef>
              <c:f>Sheet1!$E$1:$E$34</c:f>
              <c:numCache>
                <c:formatCode>General</c:formatCode>
                <c:ptCount val="34"/>
                <c:pt idx="0">
                  <c:v>2.2090899999999999E-3</c:v>
                </c:pt>
                <c:pt idx="1">
                  <c:v>1.62375E-3</c:v>
                </c:pt>
                <c:pt idx="2">
                  <c:v>1.3755900000000001E-3</c:v>
                </c:pt>
                <c:pt idx="3">
                  <c:v>1.2134400000000001E-3</c:v>
                </c:pt>
                <c:pt idx="4">
                  <c:v>1.1490599999999999E-3</c:v>
                </c:pt>
                <c:pt idx="5">
                  <c:v>1.0295700000000001E-3</c:v>
                </c:pt>
                <c:pt idx="6">
                  <c:v>1.0131000000000001E-3</c:v>
                </c:pt>
                <c:pt idx="7">
                  <c:v>9.88079E-4</c:v>
                </c:pt>
                <c:pt idx="8">
                  <c:v>9.5005899999999995E-4</c:v>
                </c:pt>
                <c:pt idx="9">
                  <c:v>9.0841499999999998E-4</c:v>
                </c:pt>
                <c:pt idx="10">
                  <c:v>8.9858199999999998E-4</c:v>
                </c:pt>
                <c:pt idx="11">
                  <c:v>9.0785699999999998E-4</c:v>
                </c:pt>
                <c:pt idx="12">
                  <c:v>8.68636E-4</c:v>
                </c:pt>
                <c:pt idx="13">
                  <c:v>8.4137899999999996E-4</c:v>
                </c:pt>
                <c:pt idx="14">
                  <c:v>7.60431E-4</c:v>
                </c:pt>
                <c:pt idx="15">
                  <c:v>7.6583499999999997E-4</c:v>
                </c:pt>
                <c:pt idx="16">
                  <c:v>7.2272000000000005E-4</c:v>
                </c:pt>
                <c:pt idx="17">
                  <c:v>6.7561800000000001E-4</c:v>
                </c:pt>
                <c:pt idx="18">
                  <c:v>6.47647E-4</c:v>
                </c:pt>
                <c:pt idx="19">
                  <c:v>6.3778000000000001E-4</c:v>
                </c:pt>
                <c:pt idx="20">
                  <c:v>6.0990800000000004E-4</c:v>
                </c:pt>
                <c:pt idx="21">
                  <c:v>5.9620500000000004E-4</c:v>
                </c:pt>
                <c:pt idx="22">
                  <c:v>5.6841400000000005E-4</c:v>
                </c:pt>
                <c:pt idx="23">
                  <c:v>5.5967500000000004E-4</c:v>
                </c:pt>
                <c:pt idx="24">
                  <c:v>5.3827699999999998E-4</c:v>
                </c:pt>
                <c:pt idx="25">
                  <c:v>5.2488600000000002E-4</c:v>
                </c:pt>
                <c:pt idx="26">
                  <c:v>5.1650700000000003E-4</c:v>
                </c:pt>
                <c:pt idx="27">
                  <c:v>4.9114700000000005E-4</c:v>
                </c:pt>
                <c:pt idx="28">
                  <c:v>4.7691999999999998E-4</c:v>
                </c:pt>
                <c:pt idx="29">
                  <c:v>4.7103200000000003E-4</c:v>
                </c:pt>
                <c:pt idx="30">
                  <c:v>4.66503E-4</c:v>
                </c:pt>
                <c:pt idx="31">
                  <c:v>4.6867399999999998E-4</c:v>
                </c:pt>
                <c:pt idx="32">
                  <c:v>4.59696E-4</c:v>
                </c:pt>
                <c:pt idx="33">
                  <c:v>4.6081699999999998E-4</c:v>
                </c:pt>
              </c:numCache>
            </c:numRef>
          </c:yVal>
          <c:smooth val="1"/>
        </c:ser>
        <c:ser>
          <c:idx val="4"/>
          <c:order val="4"/>
          <c:tx>
            <c:v>power = 2</c:v>
          </c:tx>
          <c:marker>
            <c:symbol val="none"/>
          </c:marker>
          <c:xVal>
            <c:numRef>
              <c:f>Sheet1!$A$1:$A$34</c:f>
              <c:numCache>
                <c:formatCode>General</c:formatCode>
                <c:ptCount val="34"/>
                <c:pt idx="0">
                  <c:v>29.172999999999998</c:v>
                </c:pt>
                <c:pt idx="1">
                  <c:v>58.662300000000002</c:v>
                </c:pt>
                <c:pt idx="2">
                  <c:v>88.123900000000006</c:v>
                </c:pt>
                <c:pt idx="3">
                  <c:v>117.319</c:v>
                </c:pt>
                <c:pt idx="4">
                  <c:v>146.53299999999999</c:v>
                </c:pt>
                <c:pt idx="5">
                  <c:v>175.892</c:v>
                </c:pt>
                <c:pt idx="6">
                  <c:v>204.83699999999999</c:v>
                </c:pt>
                <c:pt idx="7">
                  <c:v>234.41499999999999</c:v>
                </c:pt>
                <c:pt idx="8">
                  <c:v>263.65699999999998</c:v>
                </c:pt>
                <c:pt idx="9">
                  <c:v>292.678</c:v>
                </c:pt>
                <c:pt idx="10">
                  <c:v>321.798</c:v>
                </c:pt>
                <c:pt idx="11">
                  <c:v>351.13600000000002</c:v>
                </c:pt>
                <c:pt idx="12">
                  <c:v>380.12099999999998</c:v>
                </c:pt>
                <c:pt idx="13">
                  <c:v>409.52499999999998</c:v>
                </c:pt>
                <c:pt idx="14">
                  <c:v>526.46500000000003</c:v>
                </c:pt>
                <c:pt idx="15">
                  <c:v>643.60699999999997</c:v>
                </c:pt>
                <c:pt idx="16">
                  <c:v>790.44600000000003</c:v>
                </c:pt>
                <c:pt idx="17">
                  <c:v>994.524</c:v>
                </c:pt>
                <c:pt idx="18">
                  <c:v>1228.55</c:v>
                </c:pt>
                <c:pt idx="19">
                  <c:v>1491.67</c:v>
                </c:pt>
                <c:pt idx="20">
                  <c:v>1872.49</c:v>
                </c:pt>
                <c:pt idx="21">
                  <c:v>2281.6999999999998</c:v>
                </c:pt>
                <c:pt idx="22">
                  <c:v>2836.06</c:v>
                </c:pt>
                <c:pt idx="23">
                  <c:v>3479.49</c:v>
                </c:pt>
                <c:pt idx="24">
                  <c:v>4298.07</c:v>
                </c:pt>
                <c:pt idx="25">
                  <c:v>5291.28</c:v>
                </c:pt>
                <c:pt idx="26">
                  <c:v>6491.48</c:v>
                </c:pt>
                <c:pt idx="27">
                  <c:v>8012.35</c:v>
                </c:pt>
                <c:pt idx="28">
                  <c:v>9850.52</c:v>
                </c:pt>
                <c:pt idx="29">
                  <c:v>12126.7</c:v>
                </c:pt>
                <c:pt idx="30">
                  <c:v>14959.1</c:v>
                </c:pt>
                <c:pt idx="31">
                  <c:v>18407.7</c:v>
                </c:pt>
                <c:pt idx="32">
                  <c:v>22671.7</c:v>
                </c:pt>
                <c:pt idx="33">
                  <c:v>27901.5</c:v>
                </c:pt>
              </c:numCache>
            </c:numRef>
          </c:xVal>
          <c:yVal>
            <c:numRef>
              <c:f>Sheet1!$F$1:$F$34</c:f>
              <c:numCache>
                <c:formatCode>General</c:formatCode>
                <c:ptCount val="34"/>
                <c:pt idx="0">
                  <c:v>2.2090899999999999E-3</c:v>
                </c:pt>
                <c:pt idx="1">
                  <c:v>1.63251E-3</c:v>
                </c:pt>
                <c:pt idx="2">
                  <c:v>1.40256E-3</c:v>
                </c:pt>
                <c:pt idx="3">
                  <c:v>1.2513100000000001E-3</c:v>
                </c:pt>
                <c:pt idx="4">
                  <c:v>1.18256E-3</c:v>
                </c:pt>
                <c:pt idx="5">
                  <c:v>1.0459200000000001E-3</c:v>
                </c:pt>
                <c:pt idx="6">
                  <c:v>1.04484E-3</c:v>
                </c:pt>
                <c:pt idx="7">
                  <c:v>1.02002E-3</c:v>
                </c:pt>
                <c:pt idx="8">
                  <c:v>9.7825800000000008E-4</c:v>
                </c:pt>
                <c:pt idx="9">
                  <c:v>9.9102099999999992E-4</c:v>
                </c:pt>
                <c:pt idx="10">
                  <c:v>9.7500799999999997E-4</c:v>
                </c:pt>
                <c:pt idx="11">
                  <c:v>9.8412700000000001E-4</c:v>
                </c:pt>
                <c:pt idx="12">
                  <c:v>9.3313499999999998E-4</c:v>
                </c:pt>
                <c:pt idx="13">
                  <c:v>9.2126700000000003E-4</c:v>
                </c:pt>
                <c:pt idx="14">
                  <c:v>8.3104200000000004E-4</c:v>
                </c:pt>
                <c:pt idx="15">
                  <c:v>8.2571200000000004E-4</c:v>
                </c:pt>
                <c:pt idx="16">
                  <c:v>7.6845500000000003E-4</c:v>
                </c:pt>
                <c:pt idx="17">
                  <c:v>7.5531199999999995E-4</c:v>
                </c:pt>
                <c:pt idx="18">
                  <c:v>1.9450800000000001E-3</c:v>
                </c:pt>
                <c:pt idx="19">
                  <c:v>1.65357E-3</c:v>
                </c:pt>
                <c:pt idx="20">
                  <c:v>1.37002E-3</c:v>
                </c:pt>
                <c:pt idx="21">
                  <c:v>1.1802E-3</c:v>
                </c:pt>
                <c:pt idx="22">
                  <c:v>2.42019E-3</c:v>
                </c:pt>
                <c:pt idx="23">
                  <c:v>1.99825E-3</c:v>
                </c:pt>
                <c:pt idx="24">
                  <c:v>1.6438100000000001E-3</c:v>
                </c:pt>
                <c:pt idx="25">
                  <c:v>1.3737700000000001E-3</c:v>
                </c:pt>
                <c:pt idx="26">
                  <c:v>1.15661E-3</c:v>
                </c:pt>
                <c:pt idx="27">
                  <c:v>9.7248400000000002E-4</c:v>
                </c:pt>
                <c:pt idx="28">
                  <c:v>8.3420200000000003E-4</c:v>
                </c:pt>
                <c:pt idx="29">
                  <c:v>7.2838500000000001E-4</c:v>
                </c:pt>
                <c:pt idx="30">
                  <c:v>6.4815200000000004E-4</c:v>
                </c:pt>
                <c:pt idx="31">
                  <c:v>6.0189300000000005E-4</c:v>
                </c:pt>
                <c:pt idx="32">
                  <c:v>5.5314299999999997E-4</c:v>
                </c:pt>
                <c:pt idx="33">
                  <c:v>5.2824700000000003E-4</c:v>
                </c:pt>
              </c:numCache>
            </c:numRef>
          </c:yVal>
          <c:smooth val="1"/>
        </c:ser>
        <c:axId val="137304320"/>
        <c:axId val="137319552"/>
      </c:scatterChart>
      <c:valAx>
        <c:axId val="137304320"/>
        <c:scaling>
          <c:logBase val="10"/>
          <c:orientation val="minMax"/>
          <c:max val="30000"/>
          <c:min val="20"/>
        </c:scaling>
        <c:axPos val="b"/>
        <c:numFmt formatCode="General" sourceLinked="1"/>
        <c:tickLblPos val="nextTo"/>
        <c:crossAx val="137319552"/>
        <c:crosses val="autoZero"/>
        <c:crossBetween val="midCat"/>
      </c:valAx>
      <c:valAx>
        <c:axId val="137319552"/>
        <c:scaling>
          <c:logBase val="10"/>
          <c:orientation val="minMax"/>
          <c:max val="3.0000000000000014E-3"/>
          <c:min val="3.0000000000000019E-4"/>
        </c:scaling>
        <c:axPos val="l"/>
        <c:majorGridlines/>
        <c:numFmt formatCode="General" sourceLinked="1"/>
        <c:minorTickMark val="cross"/>
        <c:tickLblPos val="nextTo"/>
        <c:crossAx val="137304320"/>
        <c:crosses val="autoZero"/>
        <c:crossBetween val="midCat"/>
        <c:majorUnit val="10"/>
        <c:minorUnit val="10"/>
      </c:valAx>
    </c:plotArea>
    <c:legend>
      <c:legendPos val="r"/>
      <c:layout>
        <c:manualLayout>
          <c:xMode val="edge"/>
          <c:yMode val="edge"/>
          <c:x val="0.12578163802358272"/>
          <c:y val="0.56224764013130568"/>
          <c:w val="0.25707997405726457"/>
          <c:h val="0.34853696338385376"/>
        </c:manualLayout>
      </c:layout>
      <c:txPr>
        <a:bodyPr/>
        <a:lstStyle/>
        <a:p>
          <a:pPr>
            <a:defRPr sz="2000"/>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1419164359049034E-2"/>
          <c:y val="2.2443802550184692E-2"/>
          <c:w val="0.90121272708406086"/>
          <c:h val="0.95511239489963018"/>
        </c:manualLayout>
      </c:layout>
      <c:scatterChart>
        <c:scatterStyle val="smoothMarker"/>
        <c:ser>
          <c:idx val="0"/>
          <c:order val="0"/>
          <c:tx>
            <c:v>power = 0</c:v>
          </c:tx>
          <c:spPr>
            <a:ln w="28575"/>
          </c:spPr>
          <c:marker>
            <c:symbol val="none"/>
          </c:marker>
          <c:xVal>
            <c:numRef>
              <c:f>Sheet1!$A$1:$A$34</c:f>
              <c:numCache>
                <c:formatCode>General</c:formatCode>
                <c:ptCount val="34"/>
                <c:pt idx="0">
                  <c:v>29.172999999999998</c:v>
                </c:pt>
                <c:pt idx="1">
                  <c:v>58.662300000000002</c:v>
                </c:pt>
                <c:pt idx="2">
                  <c:v>88.123900000000006</c:v>
                </c:pt>
                <c:pt idx="3">
                  <c:v>117.319</c:v>
                </c:pt>
                <c:pt idx="4">
                  <c:v>146.53299999999999</c:v>
                </c:pt>
                <c:pt idx="5">
                  <c:v>175.892</c:v>
                </c:pt>
                <c:pt idx="6">
                  <c:v>204.83699999999999</c:v>
                </c:pt>
                <c:pt idx="7">
                  <c:v>234.41499999999999</c:v>
                </c:pt>
                <c:pt idx="8">
                  <c:v>263.65699999999998</c:v>
                </c:pt>
                <c:pt idx="9">
                  <c:v>292.678</c:v>
                </c:pt>
                <c:pt idx="10">
                  <c:v>321.798</c:v>
                </c:pt>
                <c:pt idx="11">
                  <c:v>351.13600000000002</c:v>
                </c:pt>
                <c:pt idx="12">
                  <c:v>380.12099999999998</c:v>
                </c:pt>
                <c:pt idx="13">
                  <c:v>409.52499999999998</c:v>
                </c:pt>
                <c:pt idx="14">
                  <c:v>526.46500000000003</c:v>
                </c:pt>
                <c:pt idx="15">
                  <c:v>643.60699999999997</c:v>
                </c:pt>
                <c:pt idx="16">
                  <c:v>790.44600000000003</c:v>
                </c:pt>
                <c:pt idx="17">
                  <c:v>994.524</c:v>
                </c:pt>
                <c:pt idx="18">
                  <c:v>1228.55</c:v>
                </c:pt>
                <c:pt idx="19">
                  <c:v>1491.67</c:v>
                </c:pt>
                <c:pt idx="20">
                  <c:v>1872.49</c:v>
                </c:pt>
                <c:pt idx="21">
                  <c:v>2281.6999999999998</c:v>
                </c:pt>
                <c:pt idx="22">
                  <c:v>2836.06</c:v>
                </c:pt>
                <c:pt idx="23">
                  <c:v>3479.49</c:v>
                </c:pt>
                <c:pt idx="24">
                  <c:v>4298.07</c:v>
                </c:pt>
                <c:pt idx="25">
                  <c:v>5291.28</c:v>
                </c:pt>
                <c:pt idx="26">
                  <c:v>6491.48</c:v>
                </c:pt>
                <c:pt idx="27">
                  <c:v>8012.35</c:v>
                </c:pt>
                <c:pt idx="28">
                  <c:v>9850.52</c:v>
                </c:pt>
                <c:pt idx="29">
                  <c:v>12126.7</c:v>
                </c:pt>
                <c:pt idx="30">
                  <c:v>14959.1</c:v>
                </c:pt>
                <c:pt idx="31">
                  <c:v>18407.7</c:v>
                </c:pt>
                <c:pt idx="32">
                  <c:v>22671.7</c:v>
                </c:pt>
                <c:pt idx="33">
                  <c:v>27901.5</c:v>
                </c:pt>
              </c:numCache>
            </c:numRef>
          </c:xVal>
          <c:yVal>
            <c:numRef>
              <c:f>Sheet1!$B$1:$B$34</c:f>
              <c:numCache>
                <c:formatCode>General</c:formatCode>
                <c:ptCount val="34"/>
                <c:pt idx="0">
                  <c:v>2.2090899999999999E-3</c:v>
                </c:pt>
                <c:pt idx="1">
                  <c:v>1.62506E-3</c:v>
                </c:pt>
                <c:pt idx="2">
                  <c:v>1.37929E-3</c:v>
                </c:pt>
                <c:pt idx="3">
                  <c:v>1.21795E-3</c:v>
                </c:pt>
                <c:pt idx="4">
                  <c:v>1.1584E-3</c:v>
                </c:pt>
                <c:pt idx="5">
                  <c:v>1.0546399999999999E-3</c:v>
                </c:pt>
                <c:pt idx="6">
                  <c:v>1.03663E-3</c:v>
                </c:pt>
                <c:pt idx="7">
                  <c:v>1.01056E-3</c:v>
                </c:pt>
                <c:pt idx="8">
                  <c:v>9.7897000000000001E-4</c:v>
                </c:pt>
                <c:pt idx="9">
                  <c:v>9.3843300000000002E-4</c:v>
                </c:pt>
                <c:pt idx="10">
                  <c:v>9.2898799999999995E-4</c:v>
                </c:pt>
                <c:pt idx="11">
                  <c:v>9.3594299999999995E-4</c:v>
                </c:pt>
                <c:pt idx="12">
                  <c:v>8.9957399999999999E-4</c:v>
                </c:pt>
                <c:pt idx="13">
                  <c:v>8.7146399999999996E-4</c:v>
                </c:pt>
                <c:pt idx="14">
                  <c:v>8.0129599999999995E-4</c:v>
                </c:pt>
                <c:pt idx="15">
                  <c:v>8.1082799999999998E-4</c:v>
                </c:pt>
                <c:pt idx="16">
                  <c:v>7.7874599999999997E-4</c:v>
                </c:pt>
                <c:pt idx="17">
                  <c:v>7.4246700000000002E-4</c:v>
                </c:pt>
                <c:pt idx="18">
                  <c:v>7.2463300000000003E-4</c:v>
                </c:pt>
                <c:pt idx="19">
                  <c:v>7.14096E-4</c:v>
                </c:pt>
                <c:pt idx="20">
                  <c:v>6.7574400000000004E-4</c:v>
                </c:pt>
                <c:pt idx="21">
                  <c:v>6.6680400000000001E-4</c:v>
                </c:pt>
                <c:pt idx="22">
                  <c:v>6.4353100000000003E-4</c:v>
                </c:pt>
                <c:pt idx="23">
                  <c:v>6.3827800000000004E-4</c:v>
                </c:pt>
                <c:pt idx="24">
                  <c:v>6.2073300000000005E-4</c:v>
                </c:pt>
                <c:pt idx="25">
                  <c:v>6.0418600000000005E-4</c:v>
                </c:pt>
                <c:pt idx="26">
                  <c:v>5.9955000000000002E-4</c:v>
                </c:pt>
                <c:pt idx="27">
                  <c:v>5.78058E-4</c:v>
                </c:pt>
                <c:pt idx="28">
                  <c:v>5.7102400000000005E-4</c:v>
                </c:pt>
                <c:pt idx="29">
                  <c:v>5.7054899999999995E-4</c:v>
                </c:pt>
                <c:pt idx="30">
                  <c:v>5.6794099999999998E-4</c:v>
                </c:pt>
                <c:pt idx="31">
                  <c:v>5.6841400000000005E-4</c:v>
                </c:pt>
                <c:pt idx="32">
                  <c:v>5.6397700000000001E-4</c:v>
                </c:pt>
                <c:pt idx="33">
                  <c:v>5.6387099999999997E-4</c:v>
                </c:pt>
              </c:numCache>
            </c:numRef>
          </c:yVal>
          <c:smooth val="1"/>
        </c:ser>
        <c:ser>
          <c:idx val="1"/>
          <c:order val="1"/>
          <c:tx>
            <c:v>power = 0.33</c:v>
          </c:tx>
          <c:marker>
            <c:symbol val="none"/>
          </c:marker>
          <c:xVal>
            <c:numRef>
              <c:f>Sheet1!$A$1:$A$34</c:f>
              <c:numCache>
                <c:formatCode>General</c:formatCode>
                <c:ptCount val="34"/>
                <c:pt idx="0">
                  <c:v>29.172999999999998</c:v>
                </c:pt>
                <c:pt idx="1">
                  <c:v>58.662300000000002</c:v>
                </c:pt>
                <c:pt idx="2">
                  <c:v>88.123900000000006</c:v>
                </c:pt>
                <c:pt idx="3">
                  <c:v>117.319</c:v>
                </c:pt>
                <c:pt idx="4">
                  <c:v>146.53299999999999</c:v>
                </c:pt>
                <c:pt idx="5">
                  <c:v>175.892</c:v>
                </c:pt>
                <c:pt idx="6">
                  <c:v>204.83699999999999</c:v>
                </c:pt>
                <c:pt idx="7">
                  <c:v>234.41499999999999</c:v>
                </c:pt>
                <c:pt idx="8">
                  <c:v>263.65699999999998</c:v>
                </c:pt>
                <c:pt idx="9">
                  <c:v>292.678</c:v>
                </c:pt>
                <c:pt idx="10">
                  <c:v>321.798</c:v>
                </c:pt>
                <c:pt idx="11">
                  <c:v>351.13600000000002</c:v>
                </c:pt>
                <c:pt idx="12">
                  <c:v>380.12099999999998</c:v>
                </c:pt>
                <c:pt idx="13">
                  <c:v>409.52499999999998</c:v>
                </c:pt>
                <c:pt idx="14">
                  <c:v>526.46500000000003</c:v>
                </c:pt>
                <c:pt idx="15">
                  <c:v>643.60699999999997</c:v>
                </c:pt>
                <c:pt idx="16">
                  <c:v>790.44600000000003</c:v>
                </c:pt>
                <c:pt idx="17">
                  <c:v>994.524</c:v>
                </c:pt>
                <c:pt idx="18">
                  <c:v>1228.55</c:v>
                </c:pt>
                <c:pt idx="19">
                  <c:v>1491.67</c:v>
                </c:pt>
                <c:pt idx="20">
                  <c:v>1872.49</c:v>
                </c:pt>
                <c:pt idx="21">
                  <c:v>2281.6999999999998</c:v>
                </c:pt>
                <c:pt idx="22">
                  <c:v>2836.06</c:v>
                </c:pt>
                <c:pt idx="23">
                  <c:v>3479.49</c:v>
                </c:pt>
                <c:pt idx="24">
                  <c:v>4298.07</c:v>
                </c:pt>
                <c:pt idx="25">
                  <c:v>5291.28</c:v>
                </c:pt>
                <c:pt idx="26">
                  <c:v>6491.48</c:v>
                </c:pt>
                <c:pt idx="27">
                  <c:v>8012.35</c:v>
                </c:pt>
                <c:pt idx="28">
                  <c:v>9850.52</c:v>
                </c:pt>
                <c:pt idx="29">
                  <c:v>12126.7</c:v>
                </c:pt>
                <c:pt idx="30">
                  <c:v>14959.1</c:v>
                </c:pt>
                <c:pt idx="31">
                  <c:v>18407.7</c:v>
                </c:pt>
                <c:pt idx="32">
                  <c:v>22671.7</c:v>
                </c:pt>
                <c:pt idx="33">
                  <c:v>27901.5</c:v>
                </c:pt>
              </c:numCache>
            </c:numRef>
          </c:xVal>
          <c:yVal>
            <c:numRef>
              <c:f>Sheet1!$C$1:$C$34</c:f>
              <c:numCache>
                <c:formatCode>General</c:formatCode>
                <c:ptCount val="34"/>
                <c:pt idx="0">
                  <c:v>2.2090899999999999E-3</c:v>
                </c:pt>
                <c:pt idx="1">
                  <c:v>1.6241599999999999E-3</c:v>
                </c:pt>
                <c:pt idx="2">
                  <c:v>1.37513E-3</c:v>
                </c:pt>
                <c:pt idx="3">
                  <c:v>1.2128099999999999E-3</c:v>
                </c:pt>
                <c:pt idx="4">
                  <c:v>1.1516199999999999E-3</c:v>
                </c:pt>
                <c:pt idx="5">
                  <c:v>1.0434000000000001E-3</c:v>
                </c:pt>
                <c:pt idx="6">
                  <c:v>1.0238599999999999E-3</c:v>
                </c:pt>
                <c:pt idx="7">
                  <c:v>9.9733900000000008E-4</c:v>
                </c:pt>
                <c:pt idx="8">
                  <c:v>9.6199899999999995E-4</c:v>
                </c:pt>
                <c:pt idx="9">
                  <c:v>9.19943E-4</c:v>
                </c:pt>
                <c:pt idx="10">
                  <c:v>9.0969900000000003E-4</c:v>
                </c:pt>
                <c:pt idx="11">
                  <c:v>9.1695800000000005E-4</c:v>
                </c:pt>
                <c:pt idx="12">
                  <c:v>8.7912099999999996E-4</c:v>
                </c:pt>
                <c:pt idx="13">
                  <c:v>8.5055299999999999E-4</c:v>
                </c:pt>
                <c:pt idx="14">
                  <c:v>7.7207000000000003E-4</c:v>
                </c:pt>
                <c:pt idx="15">
                  <c:v>7.7767000000000005E-4</c:v>
                </c:pt>
                <c:pt idx="16">
                  <c:v>7.4024699999999998E-4</c:v>
                </c:pt>
                <c:pt idx="17">
                  <c:v>6.9625399999999999E-4</c:v>
                </c:pt>
                <c:pt idx="18">
                  <c:v>6.7136799999999999E-4</c:v>
                </c:pt>
                <c:pt idx="19">
                  <c:v>6.5972199999999996E-4</c:v>
                </c:pt>
                <c:pt idx="20">
                  <c:v>6.20007E-4</c:v>
                </c:pt>
                <c:pt idx="21">
                  <c:v>6.0694500000000001E-4</c:v>
                </c:pt>
                <c:pt idx="22">
                  <c:v>5.7819399999999997E-4</c:v>
                </c:pt>
                <c:pt idx="23">
                  <c:v>5.7161199999999999E-4</c:v>
                </c:pt>
                <c:pt idx="24">
                  <c:v>5.5033399999999998E-4</c:v>
                </c:pt>
                <c:pt idx="25">
                  <c:v>5.3243500000000005E-4</c:v>
                </c:pt>
                <c:pt idx="26">
                  <c:v>5.2473199999999998E-4</c:v>
                </c:pt>
                <c:pt idx="27">
                  <c:v>4.9975499999999995E-4</c:v>
                </c:pt>
                <c:pt idx="28">
                  <c:v>4.86658E-4</c:v>
                </c:pt>
                <c:pt idx="29">
                  <c:v>4.81731E-4</c:v>
                </c:pt>
                <c:pt idx="30">
                  <c:v>4.7775399999999999E-4</c:v>
                </c:pt>
                <c:pt idx="31">
                  <c:v>4.7715700000000003E-4</c:v>
                </c:pt>
                <c:pt idx="32">
                  <c:v>4.6975000000000001E-4</c:v>
                </c:pt>
                <c:pt idx="33">
                  <c:v>4.6913499999999997E-4</c:v>
                </c:pt>
              </c:numCache>
            </c:numRef>
          </c:yVal>
          <c:smooth val="1"/>
        </c:ser>
        <c:ser>
          <c:idx val="2"/>
          <c:order val="2"/>
          <c:tx>
            <c:v>power = 0.66</c:v>
          </c:tx>
          <c:spPr>
            <a:ln w="76200"/>
          </c:spPr>
          <c:marker>
            <c:symbol val="none"/>
          </c:marker>
          <c:xVal>
            <c:numRef>
              <c:f>Sheet1!$A$1:$A$34</c:f>
              <c:numCache>
                <c:formatCode>General</c:formatCode>
                <c:ptCount val="34"/>
                <c:pt idx="0">
                  <c:v>29.172999999999998</c:v>
                </c:pt>
                <c:pt idx="1">
                  <c:v>58.662300000000002</c:v>
                </c:pt>
                <c:pt idx="2">
                  <c:v>88.123900000000006</c:v>
                </c:pt>
                <c:pt idx="3">
                  <c:v>117.319</c:v>
                </c:pt>
                <c:pt idx="4">
                  <c:v>146.53299999999999</c:v>
                </c:pt>
                <c:pt idx="5">
                  <c:v>175.892</c:v>
                </c:pt>
                <c:pt idx="6">
                  <c:v>204.83699999999999</c:v>
                </c:pt>
                <c:pt idx="7">
                  <c:v>234.41499999999999</c:v>
                </c:pt>
                <c:pt idx="8">
                  <c:v>263.65699999999998</c:v>
                </c:pt>
                <c:pt idx="9">
                  <c:v>292.678</c:v>
                </c:pt>
                <c:pt idx="10">
                  <c:v>321.798</c:v>
                </c:pt>
                <c:pt idx="11">
                  <c:v>351.13600000000002</c:v>
                </c:pt>
                <c:pt idx="12">
                  <c:v>380.12099999999998</c:v>
                </c:pt>
                <c:pt idx="13">
                  <c:v>409.52499999999998</c:v>
                </c:pt>
                <c:pt idx="14">
                  <c:v>526.46500000000003</c:v>
                </c:pt>
                <c:pt idx="15">
                  <c:v>643.60699999999997</c:v>
                </c:pt>
                <c:pt idx="16">
                  <c:v>790.44600000000003</c:v>
                </c:pt>
                <c:pt idx="17">
                  <c:v>994.524</c:v>
                </c:pt>
                <c:pt idx="18">
                  <c:v>1228.55</c:v>
                </c:pt>
                <c:pt idx="19">
                  <c:v>1491.67</c:v>
                </c:pt>
                <c:pt idx="20">
                  <c:v>1872.49</c:v>
                </c:pt>
                <c:pt idx="21">
                  <c:v>2281.6999999999998</c:v>
                </c:pt>
                <c:pt idx="22">
                  <c:v>2836.06</c:v>
                </c:pt>
                <c:pt idx="23">
                  <c:v>3479.49</c:v>
                </c:pt>
                <c:pt idx="24">
                  <c:v>4298.07</c:v>
                </c:pt>
                <c:pt idx="25">
                  <c:v>5291.28</c:v>
                </c:pt>
                <c:pt idx="26">
                  <c:v>6491.48</c:v>
                </c:pt>
                <c:pt idx="27">
                  <c:v>8012.35</c:v>
                </c:pt>
                <c:pt idx="28">
                  <c:v>9850.52</c:v>
                </c:pt>
                <c:pt idx="29">
                  <c:v>12126.7</c:v>
                </c:pt>
                <c:pt idx="30">
                  <c:v>14959.1</c:v>
                </c:pt>
                <c:pt idx="31">
                  <c:v>18407.7</c:v>
                </c:pt>
                <c:pt idx="32">
                  <c:v>22671.7</c:v>
                </c:pt>
                <c:pt idx="33">
                  <c:v>27901.5</c:v>
                </c:pt>
              </c:numCache>
            </c:numRef>
          </c:xVal>
          <c:yVal>
            <c:numRef>
              <c:f>Sheet1!$D$1:$D$34</c:f>
              <c:numCache>
                <c:formatCode>General</c:formatCode>
                <c:ptCount val="34"/>
                <c:pt idx="0">
                  <c:v>2.2090899999999999E-3</c:v>
                </c:pt>
                <c:pt idx="1">
                  <c:v>1.6233899999999999E-3</c:v>
                </c:pt>
                <c:pt idx="2">
                  <c:v>1.3736099999999999E-3</c:v>
                </c:pt>
                <c:pt idx="3">
                  <c:v>1.2113200000000001E-3</c:v>
                </c:pt>
                <c:pt idx="4">
                  <c:v>1.1482599999999999E-3</c:v>
                </c:pt>
                <c:pt idx="5">
                  <c:v>1.0347399999999999E-3</c:v>
                </c:pt>
                <c:pt idx="6">
                  <c:v>1.0156E-3</c:v>
                </c:pt>
                <c:pt idx="7">
                  <c:v>9.900480000000001E-4</c:v>
                </c:pt>
                <c:pt idx="8">
                  <c:v>9.5273600000000003E-4</c:v>
                </c:pt>
                <c:pt idx="9">
                  <c:v>9.1067299999999997E-4</c:v>
                </c:pt>
                <c:pt idx="10">
                  <c:v>9.0047499999999997E-4</c:v>
                </c:pt>
                <c:pt idx="11">
                  <c:v>9.0861000000000002E-4</c:v>
                </c:pt>
                <c:pt idx="12">
                  <c:v>8.6966599999999995E-4</c:v>
                </c:pt>
                <c:pt idx="13">
                  <c:v>8.4133099999999996E-4</c:v>
                </c:pt>
                <c:pt idx="14">
                  <c:v>7.6144099999999996E-4</c:v>
                </c:pt>
                <c:pt idx="15">
                  <c:v>7.6579299999999996E-4</c:v>
                </c:pt>
                <c:pt idx="16">
                  <c:v>7.2329399999999998E-4</c:v>
                </c:pt>
                <c:pt idx="17">
                  <c:v>6.7759999999999999E-4</c:v>
                </c:pt>
                <c:pt idx="18">
                  <c:v>6.4990700000000002E-4</c:v>
                </c:pt>
                <c:pt idx="19">
                  <c:v>6.3850799999999998E-4</c:v>
                </c:pt>
                <c:pt idx="20">
                  <c:v>6.0295100000000001E-4</c:v>
                </c:pt>
                <c:pt idx="21">
                  <c:v>5.9033600000000001E-4</c:v>
                </c:pt>
                <c:pt idx="22">
                  <c:v>5.6071400000000003E-4</c:v>
                </c:pt>
                <c:pt idx="23">
                  <c:v>5.5449000000000004E-4</c:v>
                </c:pt>
                <c:pt idx="24">
                  <c:v>5.3332499999999997E-4</c:v>
                </c:pt>
                <c:pt idx="25">
                  <c:v>5.1749900000000004E-4</c:v>
                </c:pt>
                <c:pt idx="26">
                  <c:v>5.1064999999999997E-4</c:v>
                </c:pt>
                <c:pt idx="27">
                  <c:v>4.8549200000000002E-4</c:v>
                </c:pt>
                <c:pt idx="28">
                  <c:v>4.7099799999999998E-4</c:v>
                </c:pt>
                <c:pt idx="29">
                  <c:v>4.6585000000000002E-4</c:v>
                </c:pt>
                <c:pt idx="30">
                  <c:v>4.6302499999999999E-4</c:v>
                </c:pt>
                <c:pt idx="31">
                  <c:v>4.6383999999999998E-4</c:v>
                </c:pt>
                <c:pt idx="32">
                  <c:v>4.5609699999999998E-4</c:v>
                </c:pt>
                <c:pt idx="33">
                  <c:v>4.57038E-4</c:v>
                </c:pt>
              </c:numCache>
            </c:numRef>
          </c:yVal>
          <c:smooth val="1"/>
        </c:ser>
        <c:ser>
          <c:idx val="3"/>
          <c:order val="3"/>
          <c:tx>
            <c:v>power = 1</c:v>
          </c:tx>
          <c:marker>
            <c:symbol val="none"/>
          </c:marker>
          <c:xVal>
            <c:numRef>
              <c:f>Sheet1!$A$1:$A$34</c:f>
              <c:numCache>
                <c:formatCode>General</c:formatCode>
                <c:ptCount val="34"/>
                <c:pt idx="0">
                  <c:v>29.172999999999998</c:v>
                </c:pt>
                <c:pt idx="1">
                  <c:v>58.662300000000002</c:v>
                </c:pt>
                <c:pt idx="2">
                  <c:v>88.123900000000006</c:v>
                </c:pt>
                <c:pt idx="3">
                  <c:v>117.319</c:v>
                </c:pt>
                <c:pt idx="4">
                  <c:v>146.53299999999999</c:v>
                </c:pt>
                <c:pt idx="5">
                  <c:v>175.892</c:v>
                </c:pt>
                <c:pt idx="6">
                  <c:v>204.83699999999999</c:v>
                </c:pt>
                <c:pt idx="7">
                  <c:v>234.41499999999999</c:v>
                </c:pt>
                <c:pt idx="8">
                  <c:v>263.65699999999998</c:v>
                </c:pt>
                <c:pt idx="9">
                  <c:v>292.678</c:v>
                </c:pt>
                <c:pt idx="10">
                  <c:v>321.798</c:v>
                </c:pt>
                <c:pt idx="11">
                  <c:v>351.13600000000002</c:v>
                </c:pt>
                <c:pt idx="12">
                  <c:v>380.12099999999998</c:v>
                </c:pt>
                <c:pt idx="13">
                  <c:v>409.52499999999998</c:v>
                </c:pt>
                <c:pt idx="14">
                  <c:v>526.46500000000003</c:v>
                </c:pt>
                <c:pt idx="15">
                  <c:v>643.60699999999997</c:v>
                </c:pt>
                <c:pt idx="16">
                  <c:v>790.44600000000003</c:v>
                </c:pt>
                <c:pt idx="17">
                  <c:v>994.524</c:v>
                </c:pt>
                <c:pt idx="18">
                  <c:v>1228.55</c:v>
                </c:pt>
                <c:pt idx="19">
                  <c:v>1491.67</c:v>
                </c:pt>
                <c:pt idx="20">
                  <c:v>1872.49</c:v>
                </c:pt>
                <c:pt idx="21">
                  <c:v>2281.6999999999998</c:v>
                </c:pt>
                <c:pt idx="22">
                  <c:v>2836.06</c:v>
                </c:pt>
                <c:pt idx="23">
                  <c:v>3479.49</c:v>
                </c:pt>
                <c:pt idx="24">
                  <c:v>4298.07</c:v>
                </c:pt>
                <c:pt idx="25">
                  <c:v>5291.28</c:v>
                </c:pt>
                <c:pt idx="26">
                  <c:v>6491.48</c:v>
                </c:pt>
                <c:pt idx="27">
                  <c:v>8012.35</c:v>
                </c:pt>
                <c:pt idx="28">
                  <c:v>9850.52</c:v>
                </c:pt>
                <c:pt idx="29">
                  <c:v>12126.7</c:v>
                </c:pt>
                <c:pt idx="30">
                  <c:v>14959.1</c:v>
                </c:pt>
                <c:pt idx="31">
                  <c:v>18407.7</c:v>
                </c:pt>
                <c:pt idx="32">
                  <c:v>22671.7</c:v>
                </c:pt>
                <c:pt idx="33">
                  <c:v>27901.5</c:v>
                </c:pt>
              </c:numCache>
            </c:numRef>
          </c:xVal>
          <c:yVal>
            <c:numRef>
              <c:f>Sheet1!$E$1:$E$34</c:f>
              <c:numCache>
                <c:formatCode>General</c:formatCode>
                <c:ptCount val="34"/>
                <c:pt idx="0">
                  <c:v>2.2090899999999999E-3</c:v>
                </c:pt>
                <c:pt idx="1">
                  <c:v>1.62375E-3</c:v>
                </c:pt>
                <c:pt idx="2">
                  <c:v>1.3755900000000001E-3</c:v>
                </c:pt>
                <c:pt idx="3">
                  <c:v>1.2134400000000001E-3</c:v>
                </c:pt>
                <c:pt idx="4">
                  <c:v>1.1490599999999999E-3</c:v>
                </c:pt>
                <c:pt idx="5">
                  <c:v>1.0295700000000001E-3</c:v>
                </c:pt>
                <c:pt idx="6">
                  <c:v>1.0131000000000001E-3</c:v>
                </c:pt>
                <c:pt idx="7">
                  <c:v>9.88079E-4</c:v>
                </c:pt>
                <c:pt idx="8">
                  <c:v>9.5005899999999995E-4</c:v>
                </c:pt>
                <c:pt idx="9">
                  <c:v>9.0841499999999998E-4</c:v>
                </c:pt>
                <c:pt idx="10">
                  <c:v>8.9858199999999998E-4</c:v>
                </c:pt>
                <c:pt idx="11">
                  <c:v>9.0785699999999998E-4</c:v>
                </c:pt>
                <c:pt idx="12">
                  <c:v>8.68636E-4</c:v>
                </c:pt>
                <c:pt idx="13">
                  <c:v>8.4137899999999996E-4</c:v>
                </c:pt>
                <c:pt idx="14">
                  <c:v>7.60431E-4</c:v>
                </c:pt>
                <c:pt idx="15">
                  <c:v>7.6583499999999997E-4</c:v>
                </c:pt>
                <c:pt idx="16">
                  <c:v>7.2272000000000005E-4</c:v>
                </c:pt>
                <c:pt idx="17">
                  <c:v>6.7561800000000001E-4</c:v>
                </c:pt>
                <c:pt idx="18">
                  <c:v>6.47647E-4</c:v>
                </c:pt>
                <c:pt idx="19">
                  <c:v>6.3778000000000001E-4</c:v>
                </c:pt>
                <c:pt idx="20">
                  <c:v>6.0990800000000004E-4</c:v>
                </c:pt>
                <c:pt idx="21">
                  <c:v>5.9620500000000004E-4</c:v>
                </c:pt>
                <c:pt idx="22">
                  <c:v>5.6841400000000005E-4</c:v>
                </c:pt>
                <c:pt idx="23">
                  <c:v>5.5967500000000004E-4</c:v>
                </c:pt>
                <c:pt idx="24">
                  <c:v>5.3827699999999998E-4</c:v>
                </c:pt>
                <c:pt idx="25">
                  <c:v>5.2488600000000002E-4</c:v>
                </c:pt>
                <c:pt idx="26">
                  <c:v>5.1650700000000003E-4</c:v>
                </c:pt>
                <c:pt idx="27">
                  <c:v>4.9114700000000005E-4</c:v>
                </c:pt>
                <c:pt idx="28">
                  <c:v>4.7691999999999998E-4</c:v>
                </c:pt>
                <c:pt idx="29">
                  <c:v>4.7103200000000003E-4</c:v>
                </c:pt>
                <c:pt idx="30">
                  <c:v>4.66503E-4</c:v>
                </c:pt>
                <c:pt idx="31">
                  <c:v>4.6867399999999998E-4</c:v>
                </c:pt>
                <c:pt idx="32">
                  <c:v>4.59696E-4</c:v>
                </c:pt>
                <c:pt idx="33">
                  <c:v>4.6081699999999998E-4</c:v>
                </c:pt>
              </c:numCache>
            </c:numRef>
          </c:yVal>
          <c:smooth val="1"/>
        </c:ser>
        <c:ser>
          <c:idx val="4"/>
          <c:order val="4"/>
          <c:tx>
            <c:v>power = 2</c:v>
          </c:tx>
          <c:marker>
            <c:symbol val="none"/>
          </c:marker>
          <c:dPt>
            <c:idx val="31"/>
            <c:spPr>
              <a:ln w="50800"/>
            </c:spPr>
          </c:dPt>
          <c:xVal>
            <c:numRef>
              <c:f>Sheet1!$A$1:$A$34</c:f>
              <c:numCache>
                <c:formatCode>General</c:formatCode>
                <c:ptCount val="34"/>
                <c:pt idx="0">
                  <c:v>29.172999999999998</c:v>
                </c:pt>
                <c:pt idx="1">
                  <c:v>58.662300000000002</c:v>
                </c:pt>
                <c:pt idx="2">
                  <c:v>88.123900000000006</c:v>
                </c:pt>
                <c:pt idx="3">
                  <c:v>117.319</c:v>
                </c:pt>
                <c:pt idx="4">
                  <c:v>146.53299999999999</c:v>
                </c:pt>
                <c:pt idx="5">
                  <c:v>175.892</c:v>
                </c:pt>
                <c:pt idx="6">
                  <c:v>204.83699999999999</c:v>
                </c:pt>
                <c:pt idx="7">
                  <c:v>234.41499999999999</c:v>
                </c:pt>
                <c:pt idx="8">
                  <c:v>263.65699999999998</c:v>
                </c:pt>
                <c:pt idx="9">
                  <c:v>292.678</c:v>
                </c:pt>
                <c:pt idx="10">
                  <c:v>321.798</c:v>
                </c:pt>
                <c:pt idx="11">
                  <c:v>351.13600000000002</c:v>
                </c:pt>
                <c:pt idx="12">
                  <c:v>380.12099999999998</c:v>
                </c:pt>
                <c:pt idx="13">
                  <c:v>409.52499999999998</c:v>
                </c:pt>
                <c:pt idx="14">
                  <c:v>526.46500000000003</c:v>
                </c:pt>
                <c:pt idx="15">
                  <c:v>643.60699999999997</c:v>
                </c:pt>
                <c:pt idx="16">
                  <c:v>790.44600000000003</c:v>
                </c:pt>
                <c:pt idx="17">
                  <c:v>994.524</c:v>
                </c:pt>
                <c:pt idx="18">
                  <c:v>1228.55</c:v>
                </c:pt>
                <c:pt idx="19">
                  <c:v>1491.67</c:v>
                </c:pt>
                <c:pt idx="20">
                  <c:v>1872.49</c:v>
                </c:pt>
                <c:pt idx="21">
                  <c:v>2281.6999999999998</c:v>
                </c:pt>
                <c:pt idx="22">
                  <c:v>2836.06</c:v>
                </c:pt>
                <c:pt idx="23">
                  <c:v>3479.49</c:v>
                </c:pt>
                <c:pt idx="24">
                  <c:v>4298.07</c:v>
                </c:pt>
                <c:pt idx="25">
                  <c:v>5291.28</c:v>
                </c:pt>
                <c:pt idx="26">
                  <c:v>6491.48</c:v>
                </c:pt>
                <c:pt idx="27">
                  <c:v>8012.35</c:v>
                </c:pt>
                <c:pt idx="28">
                  <c:v>9850.52</c:v>
                </c:pt>
                <c:pt idx="29">
                  <c:v>12126.7</c:v>
                </c:pt>
                <c:pt idx="30">
                  <c:v>14959.1</c:v>
                </c:pt>
                <c:pt idx="31">
                  <c:v>18407.7</c:v>
                </c:pt>
                <c:pt idx="32">
                  <c:v>22671.7</c:v>
                </c:pt>
                <c:pt idx="33">
                  <c:v>27901.5</c:v>
                </c:pt>
              </c:numCache>
            </c:numRef>
          </c:xVal>
          <c:yVal>
            <c:numRef>
              <c:f>Sheet1!$F$1:$F$34</c:f>
              <c:numCache>
                <c:formatCode>General</c:formatCode>
                <c:ptCount val="34"/>
                <c:pt idx="0">
                  <c:v>2.2090899999999999E-3</c:v>
                </c:pt>
                <c:pt idx="1">
                  <c:v>1.63251E-3</c:v>
                </c:pt>
                <c:pt idx="2">
                  <c:v>1.40256E-3</c:v>
                </c:pt>
                <c:pt idx="3">
                  <c:v>1.2513100000000001E-3</c:v>
                </c:pt>
                <c:pt idx="4">
                  <c:v>1.18256E-3</c:v>
                </c:pt>
                <c:pt idx="5">
                  <c:v>1.0459200000000001E-3</c:v>
                </c:pt>
                <c:pt idx="6">
                  <c:v>1.04484E-3</c:v>
                </c:pt>
                <c:pt idx="7">
                  <c:v>1.02002E-3</c:v>
                </c:pt>
                <c:pt idx="8">
                  <c:v>9.7825800000000008E-4</c:v>
                </c:pt>
                <c:pt idx="9">
                  <c:v>9.9102099999999992E-4</c:v>
                </c:pt>
                <c:pt idx="10">
                  <c:v>9.7500799999999997E-4</c:v>
                </c:pt>
                <c:pt idx="11">
                  <c:v>9.8412700000000001E-4</c:v>
                </c:pt>
                <c:pt idx="12">
                  <c:v>9.3313499999999998E-4</c:v>
                </c:pt>
                <c:pt idx="13">
                  <c:v>9.2126700000000003E-4</c:v>
                </c:pt>
                <c:pt idx="14">
                  <c:v>8.3104200000000004E-4</c:v>
                </c:pt>
                <c:pt idx="15">
                  <c:v>8.2571200000000004E-4</c:v>
                </c:pt>
                <c:pt idx="16">
                  <c:v>7.6845500000000003E-4</c:v>
                </c:pt>
                <c:pt idx="17">
                  <c:v>7.5531199999999995E-4</c:v>
                </c:pt>
                <c:pt idx="18">
                  <c:v>1.9450800000000001E-3</c:v>
                </c:pt>
                <c:pt idx="19">
                  <c:v>1.65357E-3</c:v>
                </c:pt>
                <c:pt idx="20">
                  <c:v>1.37002E-3</c:v>
                </c:pt>
                <c:pt idx="21">
                  <c:v>1.1802E-3</c:v>
                </c:pt>
                <c:pt idx="22">
                  <c:v>2.42019E-3</c:v>
                </c:pt>
                <c:pt idx="23">
                  <c:v>1.99825E-3</c:v>
                </c:pt>
                <c:pt idx="24">
                  <c:v>1.6438100000000001E-3</c:v>
                </c:pt>
                <c:pt idx="25">
                  <c:v>1.3737700000000001E-3</c:v>
                </c:pt>
                <c:pt idx="26">
                  <c:v>1.15661E-3</c:v>
                </c:pt>
                <c:pt idx="27">
                  <c:v>9.7248400000000002E-4</c:v>
                </c:pt>
                <c:pt idx="28">
                  <c:v>8.3420200000000003E-4</c:v>
                </c:pt>
                <c:pt idx="29">
                  <c:v>7.2838500000000001E-4</c:v>
                </c:pt>
                <c:pt idx="30">
                  <c:v>6.4815200000000004E-4</c:v>
                </c:pt>
                <c:pt idx="31">
                  <c:v>6.0189300000000005E-4</c:v>
                </c:pt>
                <c:pt idx="32">
                  <c:v>5.5314299999999997E-4</c:v>
                </c:pt>
                <c:pt idx="33">
                  <c:v>5.2824700000000003E-4</c:v>
                </c:pt>
              </c:numCache>
            </c:numRef>
          </c:yVal>
          <c:smooth val="1"/>
        </c:ser>
        <c:axId val="137415296"/>
        <c:axId val="141271424"/>
      </c:scatterChart>
      <c:valAx>
        <c:axId val="137415296"/>
        <c:scaling>
          <c:logBase val="10"/>
          <c:orientation val="minMax"/>
          <c:max val="30000"/>
          <c:min val="2000"/>
        </c:scaling>
        <c:axPos val="b"/>
        <c:numFmt formatCode="General" sourceLinked="1"/>
        <c:tickLblPos val="nextTo"/>
        <c:crossAx val="141271424"/>
        <c:crosses val="autoZero"/>
        <c:crossBetween val="midCat"/>
      </c:valAx>
      <c:valAx>
        <c:axId val="141271424"/>
        <c:scaling>
          <c:logBase val="10"/>
          <c:orientation val="minMax"/>
          <c:max val="6.0000000000000038E-4"/>
          <c:min val="4.0000000000000029E-4"/>
        </c:scaling>
        <c:axPos val="l"/>
        <c:majorGridlines/>
        <c:numFmt formatCode="General" sourceLinked="1"/>
        <c:minorTickMark val="cross"/>
        <c:tickLblPos val="nextTo"/>
        <c:crossAx val="137415296"/>
        <c:crosses val="autoZero"/>
        <c:crossBetween val="midCat"/>
        <c:majorUnit val="10"/>
        <c:minorUnit val="10"/>
      </c:valAx>
    </c:plotArea>
    <c:legend>
      <c:legendPos val="r"/>
      <c:layout>
        <c:manualLayout>
          <c:xMode val="edge"/>
          <c:yMode val="edge"/>
          <c:x val="0.12578163802358269"/>
          <c:y val="0.56224764013130568"/>
          <c:w val="0.25707997405726463"/>
          <c:h val="0.34853696338385393"/>
        </c:manualLayout>
      </c:layout>
      <c:txPr>
        <a:bodyPr/>
        <a:lstStyle/>
        <a:p>
          <a:pPr>
            <a:defRPr sz="20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CB382B6-8BD2-467F-AA53-B4D405CC8896}" type="datetimeFigureOut">
              <a:rPr lang="bg-BG"/>
              <a:pPr>
                <a:defRPr/>
              </a:pPr>
              <a:t>6.8.2012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bg-BG"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bg-BG"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FADDBDE-B1B7-4D15-9AE0-51FFA4A85B27}" type="slidenum">
              <a:rPr lang="bg-BG"/>
              <a:pPr>
                <a:defRPr/>
              </a:pPr>
              <a:t>‹#›</a:t>
            </a:fld>
            <a:endParaRPr lang="bg-BG"/>
          </a:p>
        </p:txBody>
      </p:sp>
    </p:spTree>
    <p:extLst>
      <p:ext uri="{BB962C8B-B14F-4D97-AF65-F5344CB8AC3E}">
        <p14:creationId xmlns:p14="http://schemas.microsoft.com/office/powerpoint/2010/main" xmlns="" val="1907062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charset="0"/>
              <a:buNone/>
            </a:pPr>
            <a:r>
              <a:rPr lang="en-US" sz="1200" kern="1200" baseline="0" dirty="0" smtClean="0">
                <a:solidFill>
                  <a:schemeClr val="tx1"/>
                </a:solidFill>
                <a:latin typeface="+mn-lt"/>
                <a:ea typeface="+mn-ea"/>
                <a:cs typeface="+mn-cs"/>
              </a:rPr>
              <a:t>Good morning everyone. I really hope you all went to the </a:t>
            </a:r>
            <a:r>
              <a:rPr lang="en-US" sz="1200" kern="1200" baseline="0" dirty="0" err="1" smtClean="0">
                <a:solidFill>
                  <a:schemeClr val="tx1"/>
                </a:solidFill>
                <a:latin typeface="+mn-lt"/>
                <a:ea typeface="+mn-ea"/>
                <a:cs typeface="+mn-cs"/>
              </a:rPr>
              <a:t>manylight</a:t>
            </a:r>
            <a:r>
              <a:rPr lang="en-US" sz="1200" kern="1200" baseline="0" dirty="0" smtClean="0">
                <a:solidFill>
                  <a:schemeClr val="tx1"/>
                </a:solidFill>
                <a:latin typeface="+mn-lt"/>
                <a:ea typeface="+mn-ea"/>
                <a:cs typeface="+mn-cs"/>
              </a:rPr>
              <a:t> course yesterday.</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a:t>
            </a:fld>
            <a:endParaRPr lang="bg-B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10</a:t>
            </a:fld>
            <a:endParaRPr lang="bg-B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11</a:t>
            </a:fld>
            <a:endParaRPr lang="bg-B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12</a:t>
            </a:fld>
            <a:endParaRPr lang="bg-BG"/>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13</a:t>
            </a:fld>
            <a:endParaRPr lang="bg-BG"/>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14</a:t>
            </a:fld>
            <a:endParaRPr lang="bg-BG"/>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Introduce why progressive</a:t>
            </a: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15</a:t>
            </a:fld>
            <a:endParaRPr lang="bg-BG"/>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16</a:t>
            </a:fld>
            <a:endParaRPr lang="bg-BG"/>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17</a:t>
            </a:fld>
            <a:endParaRPr lang="bg-BG"/>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18</a:t>
            </a:fld>
            <a:endParaRPr lang="bg-BG"/>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19</a:t>
            </a:fld>
            <a:endParaRPr 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case you didn’t, lets go over the basics really quick. We have our </a:t>
            </a:r>
            <a:r>
              <a:rPr lang="en-US" baseline="0" dirty="0" err="1" smtClean="0"/>
              <a:t>cornell</a:t>
            </a:r>
            <a:r>
              <a:rPr lang="en-US" baseline="0" dirty="0" smtClean="0"/>
              <a:t> box with a single light at the top.</a:t>
            </a:r>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a:t>
            </a:fld>
            <a:endParaRPr lang="bg-BG"/>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20</a:t>
            </a:fld>
            <a:endParaRPr lang="bg-BG"/>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21</a:t>
            </a:fld>
            <a:endParaRPr lang="bg-BG"/>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Say we will derive better clamping than constant.</a:t>
            </a: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22</a:t>
            </a:fld>
            <a:endParaRPr lang="bg-BG"/>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23</a:t>
            </a:fld>
            <a:endParaRPr lang="bg-BG"/>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24</a:t>
            </a:fld>
            <a:endParaRPr lang="bg-BG"/>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25</a:t>
            </a:fld>
            <a:endParaRPr lang="bg-BG"/>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26</a:t>
            </a:fld>
            <a:endParaRPr lang="bg-BG"/>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Say iterations ~ #VPLs</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27</a:t>
            </a:fld>
            <a:endParaRPr lang="bg-BG"/>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Say ~</a:t>
            </a:r>
            <a:r>
              <a:rPr lang="en-US" baseline="0" dirty="0" smtClean="0"/>
              <a:t> This is not the lowest error, that is actually (</a:t>
            </a:r>
            <a:r>
              <a:rPr lang="en-US" baseline="0" dirty="0" err="1" smtClean="0"/>
              <a:t>nextslide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28</a:t>
            </a:fld>
            <a:endParaRPr lang="bg-BG"/>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thank you for </a:t>
            </a:r>
            <a:r>
              <a:rPr lang="en-US" smtClean="0"/>
              <a:t>your attention</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35</a:t>
            </a:fld>
            <a:endParaRPr lang="bg-B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Illuminating just from that, we get direct illumination with all the hard shadows. It is important, but we also want color bleeding and overall, the indirect illumination.</a:t>
            </a:r>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3</a:t>
            </a:fld>
            <a:endParaRPr lang="bg-B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One of the many </a:t>
            </a:r>
            <a:r>
              <a:rPr lang="en-US" baseline="0" dirty="0" err="1" smtClean="0"/>
              <a:t>many</a:t>
            </a:r>
            <a:r>
              <a:rPr lang="en-US" baseline="0" dirty="0" smtClean="0"/>
              <a:t> possible methods to do that is based on Virtual Point Lights, or VPLs.</a:t>
            </a:r>
          </a:p>
          <a:p>
            <a:r>
              <a:rPr lang="en-US" baseline="0" dirty="0" smtClean="0"/>
              <a:t>There we shoot particles from the primary light, and where there land we create a new point light.</a:t>
            </a:r>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4</a:t>
            </a:fld>
            <a:endParaRPr lang="bg-B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we repeat the process for multiple bounces</a:t>
            </a:r>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5</a:t>
            </a:fld>
            <a:endParaRPr lang="bg-B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in the end get something like this. Here I used about 10 thousand VPLs, so you can see quite a lot of artifacts along corners, but you can also see that the shadows are not perfectly black anymore and even hints of </a:t>
            </a:r>
            <a:r>
              <a:rPr lang="en-US" baseline="0" dirty="0" err="1" smtClean="0"/>
              <a:t>colorbleeding</a:t>
            </a:r>
            <a:r>
              <a:rPr lang="en-US" baseline="0" dirty="0" smtClean="0"/>
              <a:t>. Unfortunately, the whole thing took 11 seconds to properly render, and that is not really viable.</a:t>
            </a:r>
            <a:br>
              <a:rPr lang="en-US" baseline="0" dirty="0" smtClean="0"/>
            </a:br>
            <a:r>
              <a:rPr lang="en-US" baseline="0" dirty="0" smtClean="0"/>
              <a:t>So lets see if we can do better, and I am now going to change to result of </a:t>
            </a:r>
            <a:r>
              <a:rPr lang="en-US" baseline="0" dirty="0" err="1" smtClean="0"/>
              <a:t>Lightcuts</a:t>
            </a:r>
            <a:r>
              <a:rPr lang="en-US" baseline="0" dirty="0" smtClean="0"/>
              <a:t>.</a:t>
            </a:r>
          </a:p>
          <a:p>
            <a:r>
              <a:rPr lang="en-US" baseline="0" dirty="0" smtClean="0"/>
              <a:t>Say </a:t>
            </a:r>
            <a:r>
              <a:rPr lang="en-US" baseline="0" dirty="0" smtClean="0"/>
              <a:t>I am going to change!</a:t>
            </a: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6</a:t>
            </a:fld>
            <a:endParaRPr lang="bg-B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hopefully, the only difference you noticed is the reduced rendering time. It went down about 5x, when the number of VPL is larger and the scene more complex, the difference is much more drastic.</a:t>
            </a:r>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7</a:t>
            </a:fld>
            <a:endParaRPr lang="bg-B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what’s the difference. In </a:t>
            </a:r>
            <a:r>
              <a:rPr lang="en-US" baseline="0" dirty="0" err="1" smtClean="0"/>
              <a:t>bruteforce</a:t>
            </a:r>
            <a:r>
              <a:rPr lang="en-US" baseline="0" dirty="0" smtClean="0"/>
              <a:t> rendering, we connect our yellow shading point to every single VPL. That means shooting 10k rays per pixel.</a:t>
            </a:r>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8</a:t>
            </a:fld>
            <a:endParaRPr lang="bg-B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a:t>
            </a:r>
            <a:r>
              <a:rPr lang="en-US" baseline="0" dirty="0" err="1" smtClean="0"/>
              <a:t>lightcuts</a:t>
            </a:r>
            <a:r>
              <a:rPr lang="en-US" baseline="0" dirty="0" smtClean="0"/>
              <a:t>, we do the same thing for some lights</a:t>
            </a:r>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9</a:t>
            </a:fld>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1577328" y="1500174"/>
            <a:ext cx="5989344" cy="2273634"/>
          </a:xfrm>
        </p:spPr>
        <p:txBody>
          <a:bodyPr anchor="ctr" anchorCtr="0"/>
          <a:lstStyle>
            <a:lvl1pPr algn="ctr">
              <a:defRPr sz="4200"/>
            </a:lvl1pPr>
          </a:lstStyle>
          <a:p>
            <a:r>
              <a:rPr lang="en-US" smtClean="0"/>
              <a:t>Click to edit Master title style</a:t>
            </a:r>
            <a:endParaRPr lang="bg-BG"/>
          </a:p>
        </p:txBody>
      </p:sp>
      <p:sp>
        <p:nvSpPr>
          <p:cNvPr id="5" name="Text Placeholder 9"/>
          <p:cNvSpPr>
            <a:spLocks noGrp="1"/>
          </p:cNvSpPr>
          <p:nvPr>
            <p:ph type="body" sz="quarter" idx="11" hasCustomPrompt="1"/>
          </p:nvPr>
        </p:nvSpPr>
        <p:spPr>
          <a:xfrm>
            <a:off x="2004549" y="4357694"/>
            <a:ext cx="5158252" cy="1571636"/>
          </a:xfrm>
          <a:prstGeom prst="rect">
            <a:avLst/>
          </a:prstGeom>
        </p:spPr>
        <p:txBody>
          <a:bodyPr lIns="144000" tIns="0" bIns="0" anchor="ctr" anchorCtr="0">
            <a:noAutofit/>
            <a:scene3d>
              <a:camera prst="orthographicFront"/>
              <a:lightRig rig="threePt" dir="t"/>
            </a:scene3d>
            <a:sp3d extrusionH="57150" contourW="12700">
              <a:bevelT w="19050" h="19050"/>
              <a:contourClr>
                <a:srgbClr val="434343"/>
              </a:contourClr>
            </a:sp3d>
          </a:bodyPr>
          <a:lstStyle>
            <a:lvl1pPr algn="ctr">
              <a:buFontTx/>
              <a:buNone/>
              <a:defRPr b="1">
                <a:gradFill>
                  <a:gsLst>
                    <a:gs pos="0">
                      <a:schemeClr val="tx1">
                        <a:alpha val="15000"/>
                      </a:schemeClr>
                    </a:gs>
                    <a:gs pos="75000">
                      <a:schemeClr val="tx1"/>
                    </a:gs>
                  </a:gsLst>
                  <a:lin ang="5400000" scaled="0"/>
                </a:gradFill>
                <a:effectLst>
                  <a:outerShdw blurRad="50800" dist="38100" dir="2700000" algn="tl" rotWithShape="0">
                    <a:prstClr val="black">
                      <a:alpha val="67000"/>
                    </a:prstClr>
                  </a:outerShdw>
                </a:effectLst>
                <a:latin typeface="Calibri" pitchFamily="34" charset="0"/>
              </a:defRPr>
            </a:lvl1pPr>
          </a:lstStyle>
          <a:p>
            <a:pPr lvl="0"/>
            <a:r>
              <a:rPr lang="en-US" dirty="0" smtClean="0"/>
              <a:t>Click to edit subtitle</a:t>
            </a:r>
            <a:endParaRPr lang="bg-BG" dirty="0"/>
          </a:p>
        </p:txBody>
      </p:sp>
      <p:pic>
        <p:nvPicPr>
          <p:cNvPr id="6" name="Picture 5" descr="D:\Presentations\UdS logo.emf"/>
          <p:cNvPicPr>
            <a:picLocks noChangeAspect="1" noChangeArrowheads="1"/>
          </p:cNvPicPr>
          <p:nvPr userDrawn="1"/>
        </p:nvPicPr>
        <p:blipFill>
          <a:blip r:embed="rId2" cstate="print">
            <a:lum bright="100000"/>
            <a:extLst>
              <a:ext uri="{28A0092B-C50C-407E-A947-70E740481C1C}">
                <a14:useLocalDpi xmlns="" xmlns:a14="http://schemas.microsoft.com/office/drawing/2010/main" val="0"/>
              </a:ext>
            </a:extLst>
          </a:blip>
          <a:srcRect/>
          <a:stretch>
            <a:fillRect/>
          </a:stretch>
        </p:blipFill>
        <p:spPr bwMode="auto">
          <a:xfrm>
            <a:off x="4355976" y="54346"/>
            <a:ext cx="2016224" cy="806594"/>
          </a:xfrm>
          <a:prstGeom prst="rect">
            <a:avLst/>
          </a:prstGeom>
          <a:noFill/>
          <a:ln>
            <a:noFill/>
          </a:ln>
          <a:effectLst>
            <a:reflection blurRad="6350" stA="25000" endPos="55500" dist="25400" dir="5400000" sy="-100000" algn="bl" rotWithShape="0"/>
          </a:effectLst>
          <a:extLst>
            <a:ext uri="{909E8E84-426E-40DD-AFC4-6F175D3DCCD1}">
              <a14:hiddenFill xmlns="" xmlns:a14="http://schemas.microsoft.com/office/drawing/2010/main">
                <a:solidFill>
                  <a:srgbClr val="FFFFFF"/>
                </a:solidFill>
              </a14:hiddenFill>
            </a:ext>
          </a:extLst>
        </p:spPr>
      </p:pic>
      <p:pic>
        <p:nvPicPr>
          <p:cNvPr id="7" name="Picture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6523836" y="89269"/>
            <a:ext cx="2535362" cy="714668"/>
          </a:xfrm>
          <a:prstGeom prst="rect">
            <a:avLst/>
          </a:prstGeom>
          <a:noFill/>
          <a:ln>
            <a:noFill/>
          </a:ln>
          <a:effectLst>
            <a:reflection blurRad="6350" stA="25000" endPos="55500" dist="762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only">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1051560"/>
            <a:ext cx="9136380" cy="5508000"/>
          </a:xfrm>
          <a:prstGeom prst="rect">
            <a:avLst/>
          </a:prstGeom>
        </p:spPr>
        <p:txBody>
          <a:bodyPr lIns="144000" tIns="144000">
            <a:normAutofit/>
          </a:bodyPr>
          <a:lstStyle>
            <a:lvl1pPr>
              <a:buClr>
                <a:srgbClr val="FFC000"/>
              </a:buClr>
              <a:buSzPct val="70000"/>
              <a:buFont typeface="Wingdings 2" pitchFamily="18" charset="2"/>
              <a:buChar char=""/>
              <a:defRPr>
                <a:effectLst/>
                <a:latin typeface="Calibri" pitchFamily="34" charset="0"/>
              </a:defRPr>
            </a:lvl1pPr>
            <a:lvl2pPr marL="756000">
              <a:buClr>
                <a:srgbClr val="FFC000"/>
              </a:buClr>
              <a:buSzPct val="70000"/>
              <a:buFont typeface="Wingdings 2" pitchFamily="18" charset="2"/>
              <a:buChar char=""/>
              <a:defRPr>
                <a:effectLst/>
                <a:latin typeface="Calibri" pitchFamily="34" charset="0"/>
              </a:defRPr>
            </a:lvl2pPr>
            <a:lvl3pPr marL="990000">
              <a:buClr>
                <a:srgbClr val="FFC000"/>
              </a:buClr>
              <a:defRPr>
                <a:effectLst/>
                <a:latin typeface="Calibri" pitchFamily="34" charset="0"/>
              </a:defRPr>
            </a:lvl3pPr>
            <a:lvl4pPr marL="1206000">
              <a:buClr>
                <a:srgbClr val="FFC000"/>
              </a:buClr>
              <a:buSzPct val="90000"/>
              <a:buFont typeface="Verdana" pitchFamily="34" charset="0"/>
              <a:buChar char="-"/>
              <a:defRPr>
                <a:effectLst/>
                <a:latin typeface="Calibri" pitchFamily="34" charset="0"/>
              </a:defRPr>
            </a:lvl4pPr>
            <a:lvl5pPr marL="1411200">
              <a:buClr>
                <a:srgbClr val="FFC000"/>
              </a:buClr>
              <a:defRPr>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sp>
        <p:nvSpPr>
          <p:cNvPr id="11" name="Title 10"/>
          <p:cNvSpPr>
            <a:spLocks noGrp="1"/>
          </p:cNvSpPr>
          <p:nvPr>
            <p:ph type="title" hasCustomPrompt="1"/>
          </p:nvPr>
        </p:nvSpPr>
        <p:spPr/>
        <p:txBody>
          <a:bodyPr/>
          <a:lstStyle>
            <a:lvl1pPr>
              <a:defRPr/>
            </a:lvl1pPr>
          </a:lstStyle>
          <a:p>
            <a:r>
              <a:rPr lang="en-US" dirty="0" smtClean="0"/>
              <a:t>Click to edit title</a:t>
            </a:r>
            <a:endParaRPr lang="bg-BG" dirty="0"/>
          </a:p>
        </p:txBody>
      </p:sp>
    </p:spTree>
    <p:extLst>
      <p:ext uri="{BB962C8B-B14F-4D97-AF65-F5344CB8AC3E}">
        <p14:creationId xmlns:p14="http://schemas.microsoft.com/office/powerpoint/2010/main" xmlns="" val="40168443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bg-BG" dirty="0"/>
          </a:p>
        </p:txBody>
      </p:sp>
      <p:sp>
        <p:nvSpPr>
          <p:cNvPr id="3" name="Text Placeholder 9"/>
          <p:cNvSpPr>
            <a:spLocks noGrp="1"/>
          </p:cNvSpPr>
          <p:nvPr>
            <p:ph type="body" sz="quarter" idx="10" hasCustomPrompt="1"/>
          </p:nvPr>
        </p:nvSpPr>
        <p:spPr>
          <a:xfrm>
            <a:off x="-1" y="594360"/>
            <a:ext cx="6136395" cy="433394"/>
          </a:xfrm>
          <a:prstGeom prst="rect">
            <a:avLst/>
          </a:prstGeom>
        </p:spPr>
        <p:txBody>
          <a:bodyPr lIns="118800" tIns="0" bIns="0" anchor="ctr" anchorCtr="0">
            <a:noAutofit/>
            <a:scene3d>
              <a:camera prst="orthographicFront"/>
              <a:lightRig rig="threePt" dir="t"/>
            </a:scene3d>
            <a:sp3d extrusionH="57150" contourW="12700">
              <a:bevelT w="19050" h="19050"/>
              <a:contourClr>
                <a:srgbClr val="434343"/>
              </a:contourClr>
            </a:sp3d>
          </a:bodyPr>
          <a:lstStyle>
            <a:lvl1pPr>
              <a:buFontTx/>
              <a:buNone/>
              <a:defRPr b="1">
                <a:gradFill>
                  <a:gsLst>
                    <a:gs pos="0">
                      <a:schemeClr val="tx1">
                        <a:alpha val="15000"/>
                      </a:schemeClr>
                    </a:gs>
                    <a:gs pos="75000">
                      <a:schemeClr val="tx1"/>
                    </a:gs>
                  </a:gsLst>
                  <a:lin ang="5400000" scaled="0"/>
                </a:gradFill>
                <a:effectLst>
                  <a:outerShdw blurRad="50800" dist="38100" dir="2700000" algn="tl" rotWithShape="0">
                    <a:prstClr val="black">
                      <a:alpha val="67000"/>
                    </a:prstClr>
                  </a:outerShdw>
                </a:effectLst>
                <a:latin typeface="Calibri" pitchFamily="34" charset="0"/>
              </a:defRPr>
            </a:lvl1pPr>
          </a:lstStyle>
          <a:p>
            <a:pPr lvl="0"/>
            <a:r>
              <a:rPr lang="en-US" dirty="0" smtClean="0"/>
              <a:t>Click to edit subtitle</a:t>
            </a:r>
            <a:endParaRPr lang="bg-BG" dirty="0"/>
          </a:p>
        </p:txBody>
      </p:sp>
      <p:sp>
        <p:nvSpPr>
          <p:cNvPr id="4" name="Content Placeholder 2"/>
          <p:cNvSpPr>
            <a:spLocks noGrp="1"/>
          </p:cNvSpPr>
          <p:nvPr>
            <p:ph idx="1"/>
          </p:nvPr>
        </p:nvSpPr>
        <p:spPr>
          <a:xfrm>
            <a:off x="0" y="1051560"/>
            <a:ext cx="9136380" cy="5508000"/>
          </a:xfrm>
          <a:prstGeom prst="rect">
            <a:avLst/>
          </a:prstGeom>
        </p:spPr>
        <p:txBody>
          <a:bodyPr lIns="144000" tIns="144000">
            <a:normAutofit/>
          </a:bodyPr>
          <a:lstStyle>
            <a:lvl1pPr>
              <a:buClr>
                <a:srgbClr val="FFC000"/>
              </a:buClr>
              <a:buSzPct val="70000"/>
              <a:buFont typeface="Wingdings 2" pitchFamily="18" charset="2"/>
              <a:buChar char=""/>
              <a:defRPr>
                <a:latin typeface="Calibri" pitchFamily="34" charset="0"/>
              </a:defRPr>
            </a:lvl1pPr>
            <a:lvl2pPr marL="756000">
              <a:buClr>
                <a:srgbClr val="FFC000"/>
              </a:buClr>
              <a:buSzPct val="70000"/>
              <a:buFont typeface="Wingdings 2" pitchFamily="18" charset="2"/>
              <a:buChar char=""/>
              <a:defRPr>
                <a:latin typeface="Calibri" pitchFamily="34" charset="0"/>
              </a:defRPr>
            </a:lvl2pPr>
            <a:lvl3pPr marL="990000">
              <a:buClr>
                <a:srgbClr val="FFC000"/>
              </a:buClr>
              <a:defRPr>
                <a:latin typeface="Calibri" pitchFamily="34" charset="0"/>
              </a:defRPr>
            </a:lvl3pPr>
            <a:lvl4pPr marL="1206000">
              <a:buClr>
                <a:srgbClr val="FFC000"/>
              </a:buClr>
              <a:buSzPct val="90000"/>
              <a:buFont typeface="Verdana" pitchFamily="34" charset="0"/>
              <a:buChar char="-"/>
              <a:defRPr>
                <a:latin typeface="Calibri" pitchFamily="34" charset="0"/>
              </a:defRPr>
            </a:lvl4pPr>
            <a:lvl5pPr marL="1411200">
              <a:buClr>
                <a:srgbClr val="FFC000"/>
              </a:buCl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spTree>
    <p:extLst>
      <p:ext uri="{BB962C8B-B14F-4D97-AF65-F5344CB8AC3E}">
        <p14:creationId xmlns:p14="http://schemas.microsoft.com/office/powerpoint/2010/main" xmlns="" val="41346674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890711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userDrawn="1"/>
        </p:nvSpPr>
        <p:spPr>
          <a:xfrm>
            <a:off x="1553850" y="927186"/>
            <a:ext cx="6036300" cy="1709726"/>
          </a:xfrm>
          <a:prstGeom prst="rect">
            <a:avLst/>
          </a:prstGeom>
        </p:spPr>
        <p:txBody>
          <a:bodyPr vert="horz" wrap="square" lIns="180000" tIns="0" rIns="90000" bIns="0" rtlCol="0" anchor="ctr" anchorCtr="0">
            <a:noAutofit/>
            <a:scene3d>
              <a:camera prst="orthographicFront"/>
              <a:lightRig rig="threePt" dir="t">
                <a:rot lat="0" lon="0" rev="2700000"/>
              </a:lightRig>
            </a:scene3d>
            <a:sp3d contourW="19050" prstMaterial="dkEdge">
              <a:bevelT w="31750" h="19050"/>
              <a:contourClr>
                <a:schemeClr val="bg1">
                  <a:lumMod val="85000"/>
                  <a:lumOff val="15000"/>
                </a:schemeClr>
              </a:contourClr>
            </a:sp3d>
          </a:body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en-US" sz="6600" b="1" i="0" u="none" strike="noStrike" kern="1200" cap="none" spc="0" normalizeH="0" baseline="0" noProof="0" dirty="0" smtClean="0">
                <a:ln w="6350">
                  <a:noFill/>
                </a:ln>
                <a:solidFill>
                  <a:srgbClr val="FFC000"/>
                </a:solidFill>
                <a:effectLst>
                  <a:outerShdw blurRad="50800" dist="38100" dir="2700000" algn="tl" rotWithShape="0">
                    <a:srgbClr val="000000">
                      <a:alpha val="40000"/>
                    </a:srgbClr>
                  </a:outerShdw>
                </a:effectLst>
                <a:uLnTx/>
                <a:uFillTx/>
                <a:latin typeface="Calibri" pitchFamily="34" charset="0"/>
                <a:ea typeface="+mj-ea"/>
                <a:cs typeface="+mj-cs"/>
              </a:rPr>
              <a:t>Thank you!</a:t>
            </a:r>
            <a:endParaRPr kumimoji="0" lang="bg-BG" sz="6600" b="1" i="0" u="none" strike="noStrike" kern="1200" cap="none" spc="0" normalizeH="0" baseline="0" noProof="0" dirty="0">
              <a:ln w="6350">
                <a:noFill/>
              </a:ln>
              <a:solidFill>
                <a:srgbClr val="FFC000"/>
              </a:solidFill>
              <a:effectLst>
                <a:outerShdw blurRad="50800" dist="38100" dir="2700000" algn="tl" rotWithShape="0">
                  <a:srgbClr val="000000">
                    <a:alpha val="40000"/>
                  </a:srgbClr>
                </a:outerShdw>
              </a:effectLst>
              <a:uLnTx/>
              <a:uFillTx/>
              <a:latin typeface="Calibri" pitchFamily="34" charset="0"/>
              <a:ea typeface="+mj-ea"/>
              <a:cs typeface="+mj-cs"/>
            </a:endParaRPr>
          </a:p>
        </p:txBody>
      </p:sp>
      <p:sp>
        <p:nvSpPr>
          <p:cNvPr id="5" name="Text Placeholder 9"/>
          <p:cNvSpPr>
            <a:spLocks noGrp="1"/>
          </p:cNvSpPr>
          <p:nvPr>
            <p:ph type="body" sz="quarter" idx="11" hasCustomPrompt="1"/>
          </p:nvPr>
        </p:nvSpPr>
        <p:spPr>
          <a:xfrm>
            <a:off x="52619" y="4986352"/>
            <a:ext cx="9038762" cy="1157312"/>
          </a:xfrm>
          <a:prstGeom prst="rect">
            <a:avLst/>
          </a:prstGeom>
        </p:spPr>
        <p:txBody>
          <a:bodyPr lIns="144000" tIns="0" bIns="0" anchor="ctr" anchorCtr="0">
            <a:noAutofit/>
            <a:scene3d>
              <a:camera prst="orthographicFront"/>
              <a:lightRig rig="threePt" dir="t"/>
            </a:scene3d>
            <a:sp3d extrusionH="57150" contourW="12700">
              <a:bevelT w="19050" h="19050"/>
              <a:contourClr>
                <a:srgbClr val="434343"/>
              </a:contourClr>
            </a:sp3d>
          </a:bodyPr>
          <a:lstStyle>
            <a:lvl1pPr algn="ctr">
              <a:buFontTx/>
              <a:buNone/>
              <a:defRPr b="1">
                <a:gradFill>
                  <a:gsLst>
                    <a:gs pos="0">
                      <a:schemeClr val="tx1">
                        <a:alpha val="15000"/>
                      </a:schemeClr>
                    </a:gs>
                    <a:gs pos="75000">
                      <a:schemeClr val="tx1"/>
                    </a:gs>
                  </a:gsLst>
                  <a:lin ang="5400000" scaled="0"/>
                </a:gradFill>
                <a:effectLst>
                  <a:outerShdw blurRad="50800" dist="38100" dir="2700000" algn="tl" rotWithShape="0">
                    <a:prstClr val="black">
                      <a:alpha val="67000"/>
                    </a:prstClr>
                  </a:outerShdw>
                </a:effectLst>
                <a:latin typeface="Calibri" pitchFamily="34" charset="0"/>
              </a:defRPr>
            </a:lvl1pPr>
          </a:lstStyle>
          <a:p>
            <a:pPr lvl="0"/>
            <a:r>
              <a:rPr lang="en-US" dirty="0" smtClean="0"/>
              <a:t>Presenter’s Name</a:t>
            </a:r>
            <a:endParaRPr lang="bg-BG" dirty="0"/>
          </a:p>
        </p:txBody>
      </p:sp>
      <p:pic>
        <p:nvPicPr>
          <p:cNvPr id="6" name="Picture 2" descr="D:\Presentations\UdS logo.emf"/>
          <p:cNvPicPr>
            <a:picLocks noChangeAspect="1" noChangeArrowheads="1"/>
          </p:cNvPicPr>
          <p:nvPr userDrawn="1"/>
        </p:nvPicPr>
        <p:blipFill>
          <a:blip r:embed="rId3" cstate="print">
            <a:lum bright="100000"/>
            <a:extLst>
              <a:ext uri="{28A0092B-C50C-407E-A947-70E740481C1C}">
                <a14:useLocalDpi xmlns:a14="http://schemas.microsoft.com/office/drawing/2010/main" xmlns="" val="0"/>
              </a:ext>
            </a:extLst>
          </a:blip>
          <a:srcRect/>
          <a:stretch>
            <a:fillRect/>
          </a:stretch>
        </p:blipFill>
        <p:spPr bwMode="auto">
          <a:xfrm>
            <a:off x="6944072" y="54346"/>
            <a:ext cx="2016224" cy="806594"/>
          </a:xfrm>
          <a:prstGeom prst="rect">
            <a:avLst/>
          </a:prstGeom>
          <a:noFill/>
          <a:ln>
            <a:noFill/>
          </a:ln>
          <a:effectLst>
            <a:reflection blurRad="6350" stA="25000" endPos="55500" dist="254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1103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3.emf"/><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0" name="Title Placeholder 19"/>
          <p:cNvSpPr>
            <a:spLocks noGrp="1"/>
          </p:cNvSpPr>
          <p:nvPr>
            <p:ph type="title"/>
          </p:nvPr>
        </p:nvSpPr>
        <p:spPr>
          <a:xfrm>
            <a:off x="0" y="0"/>
            <a:ext cx="6036300" cy="609600"/>
          </a:xfrm>
          <a:prstGeom prst="rect">
            <a:avLst/>
          </a:prstGeom>
        </p:spPr>
        <p:txBody>
          <a:bodyPr vert="horz" wrap="square" lIns="180000" tIns="0" rIns="90000" bIns="0" rtlCol="0" anchor="b" anchorCtr="0">
            <a:noAutofit/>
            <a:scene3d>
              <a:camera prst="orthographicFront"/>
              <a:lightRig rig="threePt" dir="t">
                <a:rot lat="0" lon="0" rev="2700000"/>
              </a:lightRig>
            </a:scene3d>
            <a:sp3d contourW="19050" prstMaterial="dkEdge">
              <a:bevelT w="31750" h="19050"/>
              <a:contourClr>
                <a:schemeClr val="bg1">
                  <a:lumMod val="85000"/>
                  <a:lumOff val="15000"/>
                </a:schemeClr>
              </a:contourClr>
            </a:sp3d>
          </a:bodyPr>
          <a:lstStyle/>
          <a:p>
            <a:r>
              <a:rPr lang="en-US" dirty="0" smtClean="0"/>
              <a:t>Click to edit title</a:t>
            </a:r>
            <a:endParaRPr lang="bg-BG" dirty="0"/>
          </a:p>
        </p:txBody>
      </p:sp>
    </p:spTree>
  </p:cSld>
  <p:clrMap bg1="dk1" tx1="lt1" bg2="dk2" tx2="lt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sldNum="0" hdr="0"/>
  <p:txStyles>
    <p:titleStyle>
      <a:lvl1pPr marL="0" algn="l" rtl="0" eaLnBrk="1" latinLnBrk="0" hangingPunct="1">
        <a:spcBef>
          <a:spcPct val="0"/>
        </a:spcBef>
        <a:buFont typeface="Arial" pitchFamily="34" charset="0"/>
        <a:buNone/>
        <a:defRPr kumimoji="0" sz="3600" b="1" kern="1200">
          <a:ln w="6350">
            <a:noFill/>
          </a:ln>
          <a:solidFill>
            <a:srgbClr val="FFC000"/>
          </a:solidFill>
          <a:effectLst>
            <a:outerShdw blurRad="50800" dist="38100" dir="2700000" algn="tl" rotWithShape="0">
              <a:srgbClr val="000000">
                <a:alpha val="40000"/>
              </a:srgbClr>
            </a:outerShdw>
          </a:effectLst>
          <a:latin typeface="Calibri" pitchFamily="34" charset="0"/>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6545580"/>
            <a:ext cx="9144000" cy="312420"/>
          </a:xfrm>
          <a:prstGeom prst="rect">
            <a:avLst/>
          </a:prstGeom>
          <a:gradFill>
            <a:gsLst>
              <a:gs pos="5000">
                <a:schemeClr val="tx1">
                  <a:alpha val="0"/>
                </a:schemeClr>
              </a:gs>
              <a:gs pos="10000">
                <a:schemeClr val="tx1">
                  <a:alpha val="8000"/>
                </a:schemeClr>
              </a:gs>
              <a:gs pos="11000">
                <a:schemeClr val="tx1">
                  <a:alpha val="13000"/>
                </a:schemeClr>
              </a:gs>
              <a:gs pos="100000">
                <a:schemeClr val="tx1">
                  <a:alpha val="0"/>
                </a:schemeClr>
              </a:gs>
            </a:gsLst>
            <a:lin ang="5400000" scaled="0"/>
          </a:gradFill>
          <a:ln>
            <a:noFill/>
          </a:ln>
          <a:effectLst>
            <a:outerShdw blurRad="139700" dist="50800" dir="5400000" sx="101000" sy="10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4" name="Rectangle 3"/>
          <p:cNvSpPr/>
          <p:nvPr/>
        </p:nvSpPr>
        <p:spPr>
          <a:xfrm>
            <a:off x="-32" y="0"/>
            <a:ext cx="9144000" cy="1044484"/>
          </a:xfrm>
          <a:prstGeom prst="rect">
            <a:avLst/>
          </a:prstGeom>
          <a:gradFill>
            <a:gsLst>
              <a:gs pos="0">
                <a:schemeClr val="tx1">
                  <a:alpha val="10000"/>
                </a:schemeClr>
              </a:gs>
              <a:gs pos="31000">
                <a:schemeClr val="tx1">
                  <a:alpha val="0"/>
                </a:schemeClr>
              </a:gs>
              <a:gs pos="60000">
                <a:schemeClr val="tx1">
                  <a:alpha val="8000"/>
                </a:schemeClr>
              </a:gs>
              <a:gs pos="61000">
                <a:schemeClr val="tx1">
                  <a:alpha val="13000"/>
                </a:schemeClr>
              </a:gs>
              <a:gs pos="100000">
                <a:schemeClr val="tx1">
                  <a:alpha val="0"/>
                </a:schemeClr>
              </a:gs>
            </a:gsLst>
            <a:lin ang="5400000" scaled="0"/>
          </a:gradFill>
          <a:ln>
            <a:noFill/>
          </a:ln>
          <a:effectLst>
            <a:outerShdw blurRad="139700" dist="50800" dir="5400000" sx="101000" sy="10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0" name="Title Placeholder 19"/>
          <p:cNvSpPr>
            <a:spLocks noGrp="1"/>
          </p:cNvSpPr>
          <p:nvPr>
            <p:ph type="title"/>
          </p:nvPr>
        </p:nvSpPr>
        <p:spPr>
          <a:xfrm>
            <a:off x="0" y="0"/>
            <a:ext cx="7524750" cy="609600"/>
          </a:xfrm>
          <a:prstGeom prst="rect">
            <a:avLst/>
          </a:prstGeom>
        </p:spPr>
        <p:txBody>
          <a:bodyPr vert="horz" wrap="square" lIns="180000" tIns="0" rIns="90000" bIns="0" rtlCol="0" anchor="b" anchorCtr="0">
            <a:noAutofit/>
            <a:scene3d>
              <a:camera prst="orthographicFront"/>
              <a:lightRig rig="threePt" dir="t">
                <a:rot lat="0" lon="0" rev="2700000"/>
              </a:lightRig>
            </a:scene3d>
            <a:sp3d contourW="19050" prstMaterial="dkEdge">
              <a:bevelT w="31750" h="19050"/>
              <a:contourClr>
                <a:schemeClr val="bg1">
                  <a:lumMod val="85000"/>
                  <a:lumOff val="15000"/>
                </a:schemeClr>
              </a:contourClr>
            </a:sp3d>
          </a:bodyPr>
          <a:lstStyle/>
          <a:p>
            <a:r>
              <a:rPr lang="en-US" dirty="0" smtClean="0"/>
              <a:t>Click to edit title</a:t>
            </a:r>
            <a:endParaRPr lang="bg-BG" dirty="0"/>
          </a:p>
        </p:txBody>
      </p:sp>
      <p:sp>
        <p:nvSpPr>
          <p:cNvPr id="6" name="Date Placeholder 7"/>
          <p:cNvSpPr txBox="1">
            <a:spLocks/>
          </p:cNvSpPr>
          <p:nvPr/>
        </p:nvSpPr>
        <p:spPr>
          <a:xfrm>
            <a:off x="7452000" y="6572250"/>
            <a:ext cx="1692000" cy="288000"/>
          </a:xfrm>
          <a:prstGeom prst="rect">
            <a:avLst/>
          </a:prstGeom>
        </p:spPr>
        <p:txBody>
          <a:bodyPr anchor="ctr"/>
          <a:lstStyle>
            <a:lvl1pPr algn="l">
              <a:defRPr sz="1400">
                <a:solidFill>
                  <a:schemeClr val="tx1"/>
                </a:solidFill>
                <a:latin typeface="Calibri (Body)"/>
                <a:cs typeface="Calibri"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 </a:t>
            </a:r>
            <a:r>
              <a:rPr kumimoji="0" lang="en-US" sz="1400" b="1" i="0" u="none" strike="noStrike" kern="1200" cap="none" spc="0" normalizeH="0" baseline="0" noProof="0" dirty="0" err="1" smtClean="0">
                <a:ln>
                  <a:noFill/>
                </a:ln>
                <a:solidFill>
                  <a:schemeClr val="tx1"/>
                </a:solidFill>
                <a:effectLst/>
                <a:uLnTx/>
                <a:uFillTx/>
                <a:latin typeface="Calibri" pitchFamily="34" charset="0"/>
                <a:ea typeface="+mn-ea"/>
                <a:cs typeface="Calibri" pitchFamily="34" charset="0"/>
              </a:rPr>
              <a:t>Davidovi</a:t>
            </a:r>
            <a:r>
              <a:rPr kumimoji="0" lang="cs-CZ"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č</a:t>
            </a:r>
            <a:endParaRPr kumimoji="0" lang="bg-BG" sz="1400" b="1"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7" name="TextBox 6"/>
          <p:cNvSpPr txBox="1"/>
          <p:nvPr/>
        </p:nvSpPr>
        <p:spPr>
          <a:xfrm>
            <a:off x="1277322" y="6560112"/>
            <a:ext cx="6652264" cy="307777"/>
          </a:xfrm>
          <a:prstGeom prst="rect">
            <a:avLst/>
          </a:prstGeom>
          <a:noFill/>
        </p:spPr>
        <p:txBody>
          <a:bodyPr wrap="square" rtlCol="0" anchor="ctr">
            <a:spAutoFit/>
          </a:bodyPr>
          <a:lstStyle/>
          <a:p>
            <a:pPr algn="ctr"/>
            <a:r>
              <a:rPr lang="en-US" sz="1400" b="1" dirty="0" smtClean="0">
                <a:latin typeface="Calibri" pitchFamily="34" charset="0"/>
                <a:cs typeface="Calibri" pitchFamily="34" charset="0"/>
              </a:rPr>
              <a:t>Progressive</a:t>
            </a:r>
            <a:r>
              <a:rPr lang="en-US" sz="1400" b="1" baseline="0" dirty="0" smtClean="0">
                <a:latin typeface="Calibri" pitchFamily="34" charset="0"/>
                <a:cs typeface="Calibri" pitchFamily="34" charset="0"/>
              </a:rPr>
              <a:t> </a:t>
            </a:r>
            <a:r>
              <a:rPr lang="en-US" sz="1400" b="1" baseline="0" dirty="0" err="1" smtClean="0">
                <a:latin typeface="Calibri" pitchFamily="34" charset="0"/>
                <a:cs typeface="Calibri" pitchFamily="34" charset="0"/>
              </a:rPr>
              <a:t>Lightcuts</a:t>
            </a:r>
            <a:r>
              <a:rPr lang="en-US" sz="1400" b="1" baseline="0" dirty="0" smtClean="0">
                <a:latin typeface="Calibri" pitchFamily="34" charset="0"/>
                <a:cs typeface="Calibri" pitchFamily="34" charset="0"/>
              </a:rPr>
              <a:t> for GPU</a:t>
            </a:r>
            <a:endParaRPr lang="bg-BG" sz="1400" b="1" dirty="0">
              <a:latin typeface="Calibri" pitchFamily="34" charset="0"/>
              <a:cs typeface="Calibri" pitchFamily="34" charset="0"/>
            </a:endParaRPr>
          </a:p>
        </p:txBody>
      </p:sp>
      <p:pic>
        <p:nvPicPr>
          <p:cNvPr id="10" name="Picture 2" descr="D:\Presentations\UdS logo.emf"/>
          <p:cNvPicPr>
            <a:picLocks noChangeAspect="1" noChangeArrowheads="1"/>
          </p:cNvPicPr>
          <p:nvPr/>
        </p:nvPicPr>
        <p:blipFill rotWithShape="1">
          <a:blip r:embed="rId5" cstate="print">
            <a:lum bright="100000"/>
            <a:extLst>
              <a:ext uri="{28A0092B-C50C-407E-A947-70E740481C1C}">
                <a14:useLocalDpi xmlns="" xmlns:a14="http://schemas.microsoft.com/office/drawing/2010/main" val="0"/>
              </a:ext>
            </a:extLst>
          </a:blip>
          <a:srcRect r="62296"/>
          <a:stretch/>
        </p:blipFill>
        <p:spPr bwMode="auto">
          <a:xfrm>
            <a:off x="7404043" y="34313"/>
            <a:ext cx="549081" cy="582593"/>
          </a:xfrm>
          <a:prstGeom prst="rect">
            <a:avLst/>
          </a:prstGeom>
          <a:noFill/>
          <a:ln>
            <a:noFill/>
          </a:ln>
          <a:effectLst>
            <a:reflection blurRad="6350" stA="25000" endPos="55500" dist="25400" dir="5400000" sy="-100000" algn="bl" rotWithShape="0"/>
          </a:effectLst>
          <a:extLst>
            <a:ext uri="{909E8E84-426E-40DD-AFC4-6F175D3DCCD1}">
              <a14:hiddenFill xmlns="" xmlns:a14="http://schemas.microsoft.com/office/drawing/2010/main">
                <a:solidFill>
                  <a:srgbClr val="FFFFFF"/>
                </a:solidFill>
              </a14:hiddenFill>
            </a:ext>
          </a:extLst>
        </p:spPr>
      </p:pic>
      <p:pic>
        <p:nvPicPr>
          <p:cNvPr id="1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031053" y="32719"/>
            <a:ext cx="1073150" cy="600075"/>
          </a:xfrm>
          <a:prstGeom prst="rect">
            <a:avLst/>
          </a:prstGeom>
          <a:noFill/>
          <a:ln>
            <a:noFill/>
          </a:ln>
          <a:effectLst>
            <a:reflection blurRad="6350" stA="25000" endPos="555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xmlns="" val="2080978068"/>
      </p:ext>
    </p:extLst>
  </p:cSld>
  <p:clrMap bg1="dk1" tx1="lt1" bg2="dk2" tx2="lt2" accent1="accent1" accent2="accent2" accent3="accent3" accent4="accent4" accent5="accent5" accent6="accent6" hlink="hlink" folHlink="folHlink"/>
  <p:sldLayoutIdLst>
    <p:sldLayoutId id="2147483722" r:id="rId1"/>
    <p:sldLayoutId id="2147483723" r:id="rId2"/>
  </p:sldLayoutIdLst>
  <p:timing>
    <p:tnLst>
      <p:par>
        <p:cTn id="1" dur="indefinite" restart="never" nodeType="tmRoot"/>
      </p:par>
    </p:tnLst>
  </p:timing>
  <p:hf sldNum="0" hdr="0"/>
  <p:txStyles>
    <p:titleStyle>
      <a:lvl1pPr marL="0" algn="l" rtl="0" eaLnBrk="1" latinLnBrk="0" hangingPunct="1">
        <a:spcBef>
          <a:spcPct val="0"/>
        </a:spcBef>
        <a:buFont typeface="Arial" pitchFamily="34" charset="0"/>
        <a:buNone/>
        <a:defRPr kumimoji="0" sz="3600" b="1" kern="1200">
          <a:ln w="6350">
            <a:noFill/>
          </a:ln>
          <a:solidFill>
            <a:srgbClr val="FFC000"/>
          </a:solidFill>
          <a:effectLst>
            <a:outerShdw blurRad="50800" dist="38100" dir="2700000" algn="tl" rotWithShape="0">
              <a:srgbClr val="000000">
                <a:alpha val="40000"/>
              </a:srgbClr>
            </a:outerShdw>
          </a:effectLst>
          <a:latin typeface="Calibri" pitchFamily="34" charset="0"/>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41392935"/>
      </p:ext>
    </p:extLst>
  </p:cSld>
  <p:clrMap bg1="dk1" tx1="lt1" bg2="dk2" tx2="lt2" accent1="accent1" accent2="accent2" accent3="accent3" accent4="accent4" accent5="accent5" accent6="accent6" hlink="hlink" folHlink="folHlink"/>
  <p:sldLayoutIdLst>
    <p:sldLayoutId id="2147483733" r:id="rId1"/>
    <p:sldLayoutId id="2147483734" r:id="rId2"/>
  </p:sldLayoutIdLst>
  <p:timing>
    <p:tnLst>
      <p:par>
        <p:cTn id="1" dur="indefinite" restart="never" nodeType="tmRoot"/>
      </p:par>
    </p:tnLst>
  </p:timing>
  <p:hf sldNum="0" hdr="0"/>
  <p:txStyles>
    <p:titleStyle>
      <a:lvl1pPr marL="0" algn="l" rtl="0" eaLnBrk="1" latinLnBrk="0" hangingPunct="1">
        <a:spcBef>
          <a:spcPct val="0"/>
        </a:spcBef>
        <a:buFont typeface="Arial" pitchFamily="34" charset="0"/>
        <a:buNone/>
        <a:defRPr kumimoji="0" sz="3600" b="1" kern="1200">
          <a:ln w="6350">
            <a:noFill/>
          </a:ln>
          <a:solidFill>
            <a:srgbClr val="FFC000"/>
          </a:solidFill>
          <a:effectLst>
            <a:outerShdw blurRad="50800" dist="38100" dir="2700000" algn="tl" rotWithShape="0">
              <a:srgbClr val="000000">
                <a:alpha val="40000"/>
              </a:srgbClr>
            </a:outerShdw>
          </a:effectLst>
          <a:latin typeface="Calibri" pitchFamily="34" charset="0"/>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5786" y="1500174"/>
            <a:ext cx="7572428" cy="2273634"/>
          </a:xfrm>
        </p:spPr>
        <p:txBody>
          <a:bodyPr/>
          <a:lstStyle/>
          <a:p>
            <a:r>
              <a:rPr lang="en-US" dirty="0" smtClean="0"/>
              <a:t>Progressive </a:t>
            </a:r>
            <a:r>
              <a:rPr lang="en-US" dirty="0" err="1" smtClean="0"/>
              <a:t>Lightcuts</a:t>
            </a:r>
            <a:r>
              <a:rPr lang="en-US" dirty="0" smtClean="0"/>
              <a:t> for GPU</a:t>
            </a:r>
            <a:endParaRPr lang="bg-BG" dirty="0"/>
          </a:p>
        </p:txBody>
      </p:sp>
      <p:sp>
        <p:nvSpPr>
          <p:cNvPr id="6" name="Text Placeholder 5"/>
          <p:cNvSpPr>
            <a:spLocks noGrp="1"/>
          </p:cNvSpPr>
          <p:nvPr>
            <p:ph type="body" sz="quarter" idx="11"/>
          </p:nvPr>
        </p:nvSpPr>
        <p:spPr>
          <a:xfrm>
            <a:off x="0" y="4038602"/>
            <a:ext cx="9144000" cy="2247918"/>
          </a:xfrm>
        </p:spPr>
        <p:txBody>
          <a:bodyPr/>
          <a:lstStyle/>
          <a:p>
            <a:r>
              <a:rPr lang="en-US" sz="2800" dirty="0" smtClean="0"/>
              <a:t>Tom</a:t>
            </a:r>
            <a:r>
              <a:rPr lang="cs-CZ" sz="2800" dirty="0" smtClean="0"/>
              <a:t>áš Davidovič</a:t>
            </a:r>
          </a:p>
          <a:p>
            <a:r>
              <a:rPr lang="en-US" sz="2400" dirty="0" smtClean="0"/>
              <a:t>I. </a:t>
            </a:r>
            <a:r>
              <a:rPr lang="en-US" sz="2400" dirty="0" err="1" smtClean="0"/>
              <a:t>Georgiev</a:t>
            </a:r>
            <a:r>
              <a:rPr lang="en-US" sz="2400" dirty="0" smtClean="0"/>
              <a:t>, </a:t>
            </a:r>
            <a:r>
              <a:rPr lang="cs-CZ" sz="2400" dirty="0" smtClean="0"/>
              <a:t>P. </a:t>
            </a:r>
            <a:r>
              <a:rPr lang="cs-CZ" sz="2400" dirty="0" err="1" smtClean="0"/>
              <a:t>Slusallek</a:t>
            </a:r>
            <a:endParaRPr lang="en-US" sz="2400" dirty="0" smtClean="0"/>
          </a:p>
          <a:p>
            <a:endParaRPr lang="en-US" sz="2400" dirty="0" smtClean="0"/>
          </a:p>
          <a:p>
            <a:r>
              <a:rPr lang="en-US" sz="2400" dirty="0" smtClean="0"/>
              <a:t>Saarland University, Intel </a:t>
            </a:r>
            <a:r>
              <a:rPr lang="en-US" sz="2400" dirty="0" smtClean="0"/>
              <a:t>VCI</a:t>
            </a:r>
            <a:endParaRPr lang="en-US" sz="24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VPL Rendering</a:t>
            </a:r>
            <a:endParaRPr lang="en-US" dirty="0"/>
          </a:p>
        </p:txBody>
      </p:sp>
      <p:sp>
        <p:nvSpPr>
          <p:cNvPr id="9" name="Content Placeholder 8"/>
          <p:cNvSpPr>
            <a:spLocks noGrp="1"/>
          </p:cNvSpPr>
          <p:nvPr>
            <p:ph idx="1"/>
          </p:nvPr>
        </p:nvSpPr>
        <p:spPr/>
        <p:txBody>
          <a:bodyPr/>
          <a:lstStyle/>
          <a:p>
            <a:endParaRPr lang="en-US" dirty="0">
              <a:solidFill>
                <a:srgbClr val="FF0000"/>
              </a:solidFill>
            </a:endParaRPr>
          </a:p>
        </p:txBody>
      </p:sp>
      <p:grpSp>
        <p:nvGrpSpPr>
          <p:cNvPr id="2" name="Group 4"/>
          <p:cNvGrpSpPr/>
          <p:nvPr/>
        </p:nvGrpSpPr>
        <p:grpSpPr>
          <a:xfrm>
            <a:off x="2555776" y="1844824"/>
            <a:ext cx="3959225" cy="3959225"/>
            <a:chOff x="1441450" y="1495425"/>
            <a:chExt cx="4621213" cy="4621213"/>
          </a:xfrm>
        </p:grpSpPr>
        <p:sp>
          <p:nvSpPr>
            <p:cNvPr id="11"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36" name="Straight Connector 35"/>
          <p:cNvCxnSpPr/>
          <p:nvPr/>
        </p:nvCxnSpPr>
        <p:spPr>
          <a:xfrm flipH="1">
            <a:off x="3209925" y="2263743"/>
            <a:ext cx="1317180" cy="3165507"/>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2928805" y="3169555"/>
            <a:ext cx="271595" cy="2278745"/>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39" name="Sun 38"/>
          <p:cNvSpPr/>
          <p:nvPr/>
        </p:nvSpPr>
        <p:spPr>
          <a:xfrm>
            <a:off x="2798912" y="3039664"/>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1" name="Sun 40"/>
          <p:cNvSpPr/>
          <p:nvPr/>
        </p:nvSpPr>
        <p:spPr>
          <a:xfrm>
            <a:off x="4311080" y="2062014"/>
            <a:ext cx="432000" cy="432000"/>
          </a:xfrm>
          <a:prstGeom prst="sun">
            <a:avLst/>
          </a:prstGeom>
          <a:solidFill>
            <a:srgbClr val="FFFF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32" name="Straight Connector 31"/>
          <p:cNvCxnSpPr/>
          <p:nvPr/>
        </p:nvCxnSpPr>
        <p:spPr>
          <a:xfrm flipH="1">
            <a:off x="3200400" y="3933825"/>
            <a:ext cx="1990725" cy="1514475"/>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42" name="Sun 41"/>
          <p:cNvSpPr/>
          <p:nvPr/>
        </p:nvSpPr>
        <p:spPr>
          <a:xfrm>
            <a:off x="5062400" y="3617209"/>
            <a:ext cx="445704" cy="445704"/>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8" name="Sun 37"/>
          <p:cNvSpPr/>
          <p:nvPr/>
        </p:nvSpPr>
        <p:spPr>
          <a:xfrm>
            <a:off x="5981393" y="2909776"/>
            <a:ext cx="259777" cy="259777"/>
          </a:xfrm>
          <a:prstGeom prst="sun">
            <a:avLst/>
          </a:prstGeom>
          <a:solidFill>
            <a:srgbClr val="FFC000">
              <a:alpha val="34000"/>
            </a:srgbClr>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46" name="Straight Connector 45"/>
          <p:cNvCxnSpPr/>
          <p:nvPr/>
        </p:nvCxnSpPr>
        <p:spPr>
          <a:xfrm flipH="1" flipV="1">
            <a:off x="3067050" y="4762500"/>
            <a:ext cx="133350" cy="685800"/>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019675" y="2847975"/>
            <a:ext cx="1276349" cy="1266825"/>
          </a:xfrm>
          <a:prstGeom prst="rect">
            <a:avLst/>
          </a:prstGeom>
          <a:noFill/>
          <a:ln w="63500">
            <a:solidFill>
              <a:srgbClr val="FFC000"/>
            </a:solidFill>
          </a:ln>
          <a:effectLst/>
          <a:scene3d>
            <a:camera prst="orthographicFront"/>
            <a:lightRig rig="threePt" dir="t">
              <a:rot lat="0" lon="0" rev="1800000"/>
            </a:lightRig>
          </a:scene3d>
          <a:sp3d prstMaterial="matte">
            <a:bevelT/>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3" name="Rectangle 42"/>
          <p:cNvSpPr/>
          <p:nvPr/>
        </p:nvSpPr>
        <p:spPr>
          <a:xfrm>
            <a:off x="3131840" y="5373216"/>
            <a:ext cx="144016" cy="144016"/>
          </a:xfrm>
          <a:prstGeom prst="rect">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 name="Sun 39"/>
          <p:cNvSpPr/>
          <p:nvPr/>
        </p:nvSpPr>
        <p:spPr>
          <a:xfrm>
            <a:off x="2928800" y="4612760"/>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a:stCxn id="45" idx="3"/>
            <a:endCxn id="47" idx="7"/>
          </p:cNvCxnSpPr>
          <p:nvPr/>
        </p:nvCxnSpPr>
        <p:spPr>
          <a:xfrm flipH="1">
            <a:off x="5855789" y="2552549"/>
            <a:ext cx="744790" cy="38475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5" idx="1"/>
            <a:endCxn id="45" idx="5"/>
          </p:cNvCxnSpPr>
          <p:nvPr/>
        </p:nvCxnSpPr>
        <p:spPr>
          <a:xfrm flipH="1" flipV="1">
            <a:off x="7007917" y="2552549"/>
            <a:ext cx="744790" cy="38475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err="1" smtClean="0"/>
              <a:t>Lightcuts</a:t>
            </a:r>
            <a:endParaRPr lang="en-US" dirty="0"/>
          </a:p>
        </p:txBody>
      </p:sp>
      <p:grpSp>
        <p:nvGrpSpPr>
          <p:cNvPr id="2" name="Group 4"/>
          <p:cNvGrpSpPr/>
          <p:nvPr/>
        </p:nvGrpSpPr>
        <p:grpSpPr>
          <a:xfrm>
            <a:off x="467544" y="1844824"/>
            <a:ext cx="3959225" cy="3959225"/>
            <a:chOff x="1441450" y="1495425"/>
            <a:chExt cx="4621213" cy="4621213"/>
          </a:xfrm>
        </p:grpSpPr>
        <p:sp>
          <p:nvSpPr>
            <p:cNvPr id="11"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5" name="Oval 44"/>
          <p:cNvSpPr/>
          <p:nvPr/>
        </p:nvSpPr>
        <p:spPr>
          <a:xfrm>
            <a:off x="6516216" y="2060848"/>
            <a:ext cx="576064" cy="576064"/>
          </a:xfrm>
          <a:prstGeom prst="ellipse">
            <a:avLst/>
          </a:prstGeom>
          <a:noFill/>
          <a:ln w="38100">
            <a:solidFill>
              <a:srgbClr val="FFC000"/>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7" name="Oval 46"/>
          <p:cNvSpPr/>
          <p:nvPr/>
        </p:nvSpPr>
        <p:spPr>
          <a:xfrm>
            <a:off x="5364088" y="2852936"/>
            <a:ext cx="576064" cy="576064"/>
          </a:xfrm>
          <a:prstGeom prst="ellipse">
            <a:avLst/>
          </a:prstGeom>
          <a:noFill/>
          <a:ln w="381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9" name="Oval 48"/>
          <p:cNvSpPr/>
          <p:nvPr/>
        </p:nvSpPr>
        <p:spPr>
          <a:xfrm>
            <a:off x="4788024" y="3573016"/>
            <a:ext cx="576064" cy="576064"/>
          </a:xfrm>
          <a:prstGeom prst="ellipse">
            <a:avLst/>
          </a:prstGeom>
          <a:noFill/>
          <a:ln w="381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0" name="Oval 49"/>
          <p:cNvSpPr/>
          <p:nvPr/>
        </p:nvSpPr>
        <p:spPr>
          <a:xfrm>
            <a:off x="5940152" y="3573016"/>
            <a:ext cx="576064" cy="576064"/>
          </a:xfrm>
          <a:prstGeom prst="ellipse">
            <a:avLst/>
          </a:prstGeom>
          <a:noFill/>
          <a:ln w="381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5" name="Oval 54"/>
          <p:cNvSpPr/>
          <p:nvPr/>
        </p:nvSpPr>
        <p:spPr>
          <a:xfrm>
            <a:off x="7668344" y="2852936"/>
            <a:ext cx="576064" cy="576064"/>
          </a:xfrm>
          <a:prstGeom prst="ellipse">
            <a:avLst/>
          </a:prstGeom>
          <a:noFill/>
          <a:ln w="381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6" name="Oval 55"/>
          <p:cNvSpPr/>
          <p:nvPr/>
        </p:nvSpPr>
        <p:spPr>
          <a:xfrm>
            <a:off x="7092280" y="3573016"/>
            <a:ext cx="576064" cy="576064"/>
          </a:xfrm>
          <a:prstGeom prst="ellipse">
            <a:avLst/>
          </a:prstGeom>
          <a:noFill/>
          <a:ln w="381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7" name="Oval 56"/>
          <p:cNvSpPr/>
          <p:nvPr/>
        </p:nvSpPr>
        <p:spPr>
          <a:xfrm>
            <a:off x="8244408" y="3573016"/>
            <a:ext cx="576064" cy="576064"/>
          </a:xfrm>
          <a:prstGeom prst="ellipse">
            <a:avLst/>
          </a:prstGeom>
          <a:noFill/>
          <a:ln w="381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71" name="Straight Connector 70"/>
          <p:cNvCxnSpPr>
            <a:stCxn id="49" idx="7"/>
            <a:endCxn id="47" idx="3"/>
          </p:cNvCxnSpPr>
          <p:nvPr/>
        </p:nvCxnSpPr>
        <p:spPr>
          <a:xfrm flipV="1">
            <a:off x="5279725" y="3344637"/>
            <a:ext cx="168726" cy="31274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47" idx="5"/>
            <a:endCxn id="50" idx="1"/>
          </p:cNvCxnSpPr>
          <p:nvPr/>
        </p:nvCxnSpPr>
        <p:spPr>
          <a:xfrm>
            <a:off x="5855789" y="3344637"/>
            <a:ext cx="168726" cy="31274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5" idx="5"/>
            <a:endCxn id="57" idx="1"/>
          </p:cNvCxnSpPr>
          <p:nvPr/>
        </p:nvCxnSpPr>
        <p:spPr>
          <a:xfrm>
            <a:off x="8160045" y="3344637"/>
            <a:ext cx="168726" cy="31274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55" idx="3"/>
            <a:endCxn id="56" idx="7"/>
          </p:cNvCxnSpPr>
          <p:nvPr/>
        </p:nvCxnSpPr>
        <p:spPr>
          <a:xfrm flipH="1">
            <a:off x="7583981" y="3344637"/>
            <a:ext cx="168726" cy="31274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a:stCxn id="45" idx="3"/>
            <a:endCxn id="47" idx="7"/>
          </p:cNvCxnSpPr>
          <p:nvPr/>
        </p:nvCxnSpPr>
        <p:spPr>
          <a:xfrm flipH="1">
            <a:off x="5855789" y="2552549"/>
            <a:ext cx="744790" cy="38475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49" idx="7"/>
            <a:endCxn id="47" idx="3"/>
          </p:cNvCxnSpPr>
          <p:nvPr/>
        </p:nvCxnSpPr>
        <p:spPr>
          <a:xfrm flipV="1">
            <a:off x="5279725" y="3344637"/>
            <a:ext cx="168726" cy="31274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47" idx="5"/>
            <a:endCxn id="50" idx="1"/>
          </p:cNvCxnSpPr>
          <p:nvPr/>
        </p:nvCxnSpPr>
        <p:spPr>
          <a:xfrm>
            <a:off x="5855789" y="3344637"/>
            <a:ext cx="168726" cy="31274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5" idx="5"/>
            <a:endCxn id="57" idx="1"/>
          </p:cNvCxnSpPr>
          <p:nvPr/>
        </p:nvCxnSpPr>
        <p:spPr>
          <a:xfrm>
            <a:off x="8160045" y="3344637"/>
            <a:ext cx="168726" cy="31274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55" idx="3"/>
            <a:endCxn id="56" idx="7"/>
          </p:cNvCxnSpPr>
          <p:nvPr/>
        </p:nvCxnSpPr>
        <p:spPr>
          <a:xfrm flipH="1">
            <a:off x="7583981" y="3344637"/>
            <a:ext cx="168726" cy="31274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err="1" smtClean="0"/>
              <a:t>Lightcuts</a:t>
            </a:r>
            <a:endParaRPr lang="en-US" dirty="0"/>
          </a:p>
        </p:txBody>
      </p:sp>
      <p:grpSp>
        <p:nvGrpSpPr>
          <p:cNvPr id="2" name="Group 4"/>
          <p:cNvGrpSpPr/>
          <p:nvPr/>
        </p:nvGrpSpPr>
        <p:grpSpPr>
          <a:xfrm>
            <a:off x="467544" y="1844824"/>
            <a:ext cx="3959225" cy="3959225"/>
            <a:chOff x="1441450" y="1495425"/>
            <a:chExt cx="4621213" cy="4621213"/>
          </a:xfrm>
        </p:grpSpPr>
        <p:sp>
          <p:nvSpPr>
            <p:cNvPr id="11"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3" name="Rectangle 42"/>
          <p:cNvSpPr/>
          <p:nvPr/>
        </p:nvSpPr>
        <p:spPr>
          <a:xfrm>
            <a:off x="1043608" y="5373216"/>
            <a:ext cx="144016" cy="144016"/>
          </a:xfrm>
          <a:prstGeom prst="rect">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5" name="Oval 44"/>
          <p:cNvSpPr/>
          <p:nvPr/>
        </p:nvSpPr>
        <p:spPr>
          <a:xfrm>
            <a:off x="6516216" y="2060848"/>
            <a:ext cx="576064" cy="576064"/>
          </a:xfrm>
          <a:prstGeom prst="ellipse">
            <a:avLst/>
          </a:prstGeom>
          <a:noFill/>
          <a:ln w="381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7" name="Oval 46"/>
          <p:cNvSpPr/>
          <p:nvPr/>
        </p:nvSpPr>
        <p:spPr>
          <a:xfrm>
            <a:off x="5364088" y="2852936"/>
            <a:ext cx="576064" cy="576064"/>
          </a:xfrm>
          <a:prstGeom prst="ellipse">
            <a:avLst/>
          </a:prstGeom>
          <a:noFill/>
          <a:ln w="38100">
            <a:solidFill>
              <a:srgbClr val="FFC000"/>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9" name="Oval 48"/>
          <p:cNvSpPr/>
          <p:nvPr/>
        </p:nvSpPr>
        <p:spPr>
          <a:xfrm>
            <a:off x="4788024" y="3573016"/>
            <a:ext cx="576064" cy="576064"/>
          </a:xfrm>
          <a:prstGeom prst="ellipse">
            <a:avLst/>
          </a:prstGeom>
          <a:noFill/>
          <a:ln w="381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0" name="Oval 49"/>
          <p:cNvSpPr/>
          <p:nvPr/>
        </p:nvSpPr>
        <p:spPr>
          <a:xfrm>
            <a:off x="5940152" y="3573016"/>
            <a:ext cx="576064" cy="576064"/>
          </a:xfrm>
          <a:prstGeom prst="ellipse">
            <a:avLst/>
          </a:prstGeom>
          <a:noFill/>
          <a:ln w="381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5" name="Oval 54"/>
          <p:cNvSpPr/>
          <p:nvPr/>
        </p:nvSpPr>
        <p:spPr>
          <a:xfrm>
            <a:off x="7668344" y="2852936"/>
            <a:ext cx="576064" cy="576064"/>
          </a:xfrm>
          <a:prstGeom prst="ellipse">
            <a:avLst/>
          </a:prstGeom>
          <a:noFill/>
          <a:ln w="38100">
            <a:solidFill>
              <a:srgbClr val="FFC000"/>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6" name="Oval 55"/>
          <p:cNvSpPr/>
          <p:nvPr/>
        </p:nvSpPr>
        <p:spPr>
          <a:xfrm>
            <a:off x="7092280" y="3573016"/>
            <a:ext cx="576064" cy="576064"/>
          </a:xfrm>
          <a:prstGeom prst="ellipse">
            <a:avLst/>
          </a:prstGeom>
          <a:noFill/>
          <a:ln w="381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7" name="Oval 56"/>
          <p:cNvSpPr/>
          <p:nvPr/>
        </p:nvSpPr>
        <p:spPr>
          <a:xfrm>
            <a:off x="8244408" y="3573016"/>
            <a:ext cx="576064" cy="576064"/>
          </a:xfrm>
          <a:prstGeom prst="ellipse">
            <a:avLst/>
          </a:prstGeom>
          <a:noFill/>
          <a:ln w="381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63" name="Straight Connector 62"/>
          <p:cNvCxnSpPr>
            <a:stCxn id="55" idx="1"/>
            <a:endCxn id="45" idx="5"/>
          </p:cNvCxnSpPr>
          <p:nvPr/>
        </p:nvCxnSpPr>
        <p:spPr>
          <a:xfrm flipH="1" flipV="1">
            <a:off x="7007917" y="2552549"/>
            <a:ext cx="744790" cy="38475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7" idx="2"/>
          </p:cNvCxnSpPr>
          <p:nvPr/>
        </p:nvCxnSpPr>
        <p:spPr>
          <a:xfrm flipH="1">
            <a:off x="4788024" y="3140968"/>
            <a:ext cx="576064" cy="0"/>
          </a:xfrm>
          <a:prstGeom prst="line">
            <a:avLst/>
          </a:prstGeom>
          <a:ln w="254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55" idx="2"/>
            <a:endCxn id="47" idx="6"/>
          </p:cNvCxnSpPr>
          <p:nvPr/>
        </p:nvCxnSpPr>
        <p:spPr>
          <a:xfrm flipH="1">
            <a:off x="5940152" y="3140968"/>
            <a:ext cx="1728192" cy="0"/>
          </a:xfrm>
          <a:prstGeom prst="line">
            <a:avLst/>
          </a:prstGeom>
          <a:ln w="254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55" idx="6"/>
          </p:cNvCxnSpPr>
          <p:nvPr/>
        </p:nvCxnSpPr>
        <p:spPr>
          <a:xfrm flipH="1">
            <a:off x="8244408" y="3140968"/>
            <a:ext cx="576064" cy="0"/>
          </a:xfrm>
          <a:prstGeom prst="line">
            <a:avLst/>
          </a:prstGeom>
          <a:ln w="254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a:stCxn id="45" idx="3"/>
            <a:endCxn id="47" idx="7"/>
          </p:cNvCxnSpPr>
          <p:nvPr/>
        </p:nvCxnSpPr>
        <p:spPr>
          <a:xfrm flipH="1">
            <a:off x="5855789" y="2552549"/>
            <a:ext cx="744790" cy="38475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49" idx="7"/>
            <a:endCxn id="47" idx="3"/>
          </p:cNvCxnSpPr>
          <p:nvPr/>
        </p:nvCxnSpPr>
        <p:spPr>
          <a:xfrm flipV="1">
            <a:off x="5279725" y="3344637"/>
            <a:ext cx="168726" cy="31274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47" idx="5"/>
            <a:endCxn id="50" idx="1"/>
          </p:cNvCxnSpPr>
          <p:nvPr/>
        </p:nvCxnSpPr>
        <p:spPr>
          <a:xfrm>
            <a:off x="5855789" y="3344637"/>
            <a:ext cx="168726" cy="31274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5" idx="5"/>
            <a:endCxn id="57" idx="1"/>
          </p:cNvCxnSpPr>
          <p:nvPr/>
        </p:nvCxnSpPr>
        <p:spPr>
          <a:xfrm>
            <a:off x="8160045" y="3344637"/>
            <a:ext cx="168726" cy="31274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55" idx="3"/>
            <a:endCxn id="56" idx="7"/>
          </p:cNvCxnSpPr>
          <p:nvPr/>
        </p:nvCxnSpPr>
        <p:spPr>
          <a:xfrm flipH="1">
            <a:off x="7583981" y="3344637"/>
            <a:ext cx="168726" cy="31274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err="1" smtClean="0"/>
              <a:t>Lightcuts</a:t>
            </a:r>
            <a:endParaRPr lang="en-US" dirty="0"/>
          </a:p>
        </p:txBody>
      </p:sp>
      <p:grpSp>
        <p:nvGrpSpPr>
          <p:cNvPr id="2" name="Group 4"/>
          <p:cNvGrpSpPr/>
          <p:nvPr/>
        </p:nvGrpSpPr>
        <p:grpSpPr>
          <a:xfrm>
            <a:off x="467544" y="1844824"/>
            <a:ext cx="3959225" cy="3959225"/>
            <a:chOff x="1441450" y="1495425"/>
            <a:chExt cx="4621213" cy="4621213"/>
          </a:xfrm>
        </p:grpSpPr>
        <p:sp>
          <p:nvSpPr>
            <p:cNvPr id="11"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3" name="Rectangle 42"/>
          <p:cNvSpPr/>
          <p:nvPr/>
        </p:nvSpPr>
        <p:spPr>
          <a:xfrm>
            <a:off x="1043608" y="5373216"/>
            <a:ext cx="144016" cy="144016"/>
          </a:xfrm>
          <a:prstGeom prst="rect">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5" name="Oval 44"/>
          <p:cNvSpPr/>
          <p:nvPr/>
        </p:nvSpPr>
        <p:spPr>
          <a:xfrm>
            <a:off x="6516216" y="2060848"/>
            <a:ext cx="576064" cy="576064"/>
          </a:xfrm>
          <a:prstGeom prst="ellipse">
            <a:avLst/>
          </a:prstGeom>
          <a:noFill/>
          <a:ln w="381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7" name="Oval 46"/>
          <p:cNvSpPr/>
          <p:nvPr/>
        </p:nvSpPr>
        <p:spPr>
          <a:xfrm>
            <a:off x="5364088" y="2852936"/>
            <a:ext cx="576064" cy="576064"/>
          </a:xfrm>
          <a:prstGeom prst="ellipse">
            <a:avLst/>
          </a:prstGeom>
          <a:noFill/>
          <a:ln w="38100">
            <a:solidFill>
              <a:srgbClr val="FFC000"/>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9" name="Oval 48"/>
          <p:cNvSpPr/>
          <p:nvPr/>
        </p:nvSpPr>
        <p:spPr>
          <a:xfrm>
            <a:off x="4788024" y="3573016"/>
            <a:ext cx="576064" cy="576064"/>
          </a:xfrm>
          <a:prstGeom prst="ellipse">
            <a:avLst/>
          </a:prstGeom>
          <a:noFill/>
          <a:ln w="381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0" name="Oval 49"/>
          <p:cNvSpPr/>
          <p:nvPr/>
        </p:nvSpPr>
        <p:spPr>
          <a:xfrm>
            <a:off x="5940152" y="3573016"/>
            <a:ext cx="576064" cy="576064"/>
          </a:xfrm>
          <a:prstGeom prst="ellipse">
            <a:avLst/>
          </a:prstGeom>
          <a:noFill/>
          <a:ln w="381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5" name="Oval 54"/>
          <p:cNvSpPr/>
          <p:nvPr/>
        </p:nvSpPr>
        <p:spPr>
          <a:xfrm>
            <a:off x="7668344" y="2852936"/>
            <a:ext cx="576064" cy="576064"/>
          </a:xfrm>
          <a:prstGeom prst="ellipse">
            <a:avLst/>
          </a:prstGeom>
          <a:noFill/>
          <a:ln w="381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6" name="Oval 55"/>
          <p:cNvSpPr/>
          <p:nvPr/>
        </p:nvSpPr>
        <p:spPr>
          <a:xfrm>
            <a:off x="7092280" y="3573016"/>
            <a:ext cx="576064" cy="576064"/>
          </a:xfrm>
          <a:prstGeom prst="ellipse">
            <a:avLst/>
          </a:prstGeom>
          <a:noFill/>
          <a:ln w="38100">
            <a:solidFill>
              <a:srgbClr val="FFC000"/>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7" name="Oval 56"/>
          <p:cNvSpPr/>
          <p:nvPr/>
        </p:nvSpPr>
        <p:spPr>
          <a:xfrm>
            <a:off x="8244408" y="3573016"/>
            <a:ext cx="576064" cy="576064"/>
          </a:xfrm>
          <a:prstGeom prst="ellipse">
            <a:avLst/>
          </a:prstGeom>
          <a:noFill/>
          <a:ln w="38100">
            <a:solidFill>
              <a:srgbClr val="FFC000"/>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63" name="Straight Connector 62"/>
          <p:cNvCxnSpPr>
            <a:stCxn id="55" idx="1"/>
            <a:endCxn id="45" idx="5"/>
          </p:cNvCxnSpPr>
          <p:nvPr/>
        </p:nvCxnSpPr>
        <p:spPr>
          <a:xfrm flipH="1" flipV="1">
            <a:off x="7007917" y="2552549"/>
            <a:ext cx="744790" cy="38475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7" idx="2"/>
          </p:cNvCxnSpPr>
          <p:nvPr/>
        </p:nvCxnSpPr>
        <p:spPr>
          <a:xfrm flipH="1">
            <a:off x="4788024" y="3140968"/>
            <a:ext cx="576064" cy="0"/>
          </a:xfrm>
          <a:prstGeom prst="line">
            <a:avLst/>
          </a:prstGeom>
          <a:ln w="254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57" idx="2"/>
            <a:endCxn id="56" idx="6"/>
          </p:cNvCxnSpPr>
          <p:nvPr/>
        </p:nvCxnSpPr>
        <p:spPr>
          <a:xfrm flipH="1">
            <a:off x="7668344" y="3861048"/>
            <a:ext cx="576064" cy="0"/>
          </a:xfrm>
          <a:prstGeom prst="line">
            <a:avLst/>
          </a:prstGeom>
          <a:ln w="254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57" idx="6"/>
          </p:cNvCxnSpPr>
          <p:nvPr/>
        </p:nvCxnSpPr>
        <p:spPr>
          <a:xfrm flipH="1">
            <a:off x="8820472" y="3861048"/>
            <a:ext cx="144016" cy="0"/>
          </a:xfrm>
          <a:prstGeom prst="line">
            <a:avLst/>
          </a:prstGeom>
          <a:ln w="254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Curved Connector 63"/>
          <p:cNvCxnSpPr>
            <a:stCxn id="47" idx="6"/>
            <a:endCxn id="56" idx="2"/>
          </p:cNvCxnSpPr>
          <p:nvPr/>
        </p:nvCxnSpPr>
        <p:spPr>
          <a:xfrm>
            <a:off x="5940152" y="3140968"/>
            <a:ext cx="1152128" cy="720080"/>
          </a:xfrm>
          <a:prstGeom prst="curvedConnector3">
            <a:avLst>
              <a:gd name="adj1" fmla="val 54961"/>
            </a:avLst>
          </a:prstGeom>
          <a:ln w="254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stCxn id="55" idx="1"/>
            <a:endCxn id="45" idx="5"/>
          </p:cNvCxnSpPr>
          <p:nvPr/>
        </p:nvCxnSpPr>
        <p:spPr>
          <a:xfrm flipH="1" flipV="1">
            <a:off x="7007917" y="2552549"/>
            <a:ext cx="744790" cy="38475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5" idx="5"/>
            <a:endCxn id="57" idx="1"/>
          </p:cNvCxnSpPr>
          <p:nvPr/>
        </p:nvCxnSpPr>
        <p:spPr>
          <a:xfrm>
            <a:off x="8160045" y="3344637"/>
            <a:ext cx="168726" cy="31274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55" idx="3"/>
            <a:endCxn id="56" idx="7"/>
          </p:cNvCxnSpPr>
          <p:nvPr/>
        </p:nvCxnSpPr>
        <p:spPr>
          <a:xfrm flipH="1">
            <a:off x="7583981" y="3344637"/>
            <a:ext cx="168726" cy="31274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49" idx="7"/>
            <a:endCxn id="47" idx="3"/>
          </p:cNvCxnSpPr>
          <p:nvPr/>
        </p:nvCxnSpPr>
        <p:spPr>
          <a:xfrm flipV="1">
            <a:off x="5279725" y="3344637"/>
            <a:ext cx="168726" cy="31274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47" idx="5"/>
            <a:endCxn id="50" idx="1"/>
          </p:cNvCxnSpPr>
          <p:nvPr/>
        </p:nvCxnSpPr>
        <p:spPr>
          <a:xfrm>
            <a:off x="5855789" y="3344637"/>
            <a:ext cx="168726" cy="31274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err="1" smtClean="0"/>
              <a:t>Lightcuts</a:t>
            </a:r>
            <a:endParaRPr lang="en-US" dirty="0"/>
          </a:p>
        </p:txBody>
      </p:sp>
      <p:grpSp>
        <p:nvGrpSpPr>
          <p:cNvPr id="2" name="Group 4"/>
          <p:cNvGrpSpPr/>
          <p:nvPr/>
        </p:nvGrpSpPr>
        <p:grpSpPr>
          <a:xfrm>
            <a:off x="467544" y="1844824"/>
            <a:ext cx="3959225" cy="3959225"/>
            <a:chOff x="1441450" y="1495425"/>
            <a:chExt cx="4621213" cy="4621213"/>
          </a:xfrm>
        </p:grpSpPr>
        <p:sp>
          <p:nvSpPr>
            <p:cNvPr id="11"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3" name="Rectangle 42"/>
          <p:cNvSpPr/>
          <p:nvPr/>
        </p:nvSpPr>
        <p:spPr>
          <a:xfrm>
            <a:off x="1043608" y="5373216"/>
            <a:ext cx="144016" cy="144016"/>
          </a:xfrm>
          <a:prstGeom prst="rect">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5" name="Oval 44"/>
          <p:cNvSpPr/>
          <p:nvPr/>
        </p:nvSpPr>
        <p:spPr>
          <a:xfrm>
            <a:off x="6516216" y="2060848"/>
            <a:ext cx="576064" cy="576064"/>
          </a:xfrm>
          <a:prstGeom prst="ellipse">
            <a:avLst/>
          </a:prstGeom>
          <a:noFill/>
          <a:ln w="381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7" name="Oval 46"/>
          <p:cNvSpPr/>
          <p:nvPr/>
        </p:nvSpPr>
        <p:spPr>
          <a:xfrm>
            <a:off x="5364088" y="2852936"/>
            <a:ext cx="576064" cy="576064"/>
          </a:xfrm>
          <a:prstGeom prst="ellipse">
            <a:avLst/>
          </a:prstGeom>
          <a:noFill/>
          <a:ln w="381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9" name="Oval 48"/>
          <p:cNvSpPr/>
          <p:nvPr/>
        </p:nvSpPr>
        <p:spPr>
          <a:xfrm>
            <a:off x="4788024" y="3573016"/>
            <a:ext cx="576064" cy="576064"/>
          </a:xfrm>
          <a:prstGeom prst="ellipse">
            <a:avLst/>
          </a:prstGeom>
          <a:noFill/>
          <a:ln w="38100">
            <a:solidFill>
              <a:schemeClr val="accent5"/>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0" name="Oval 49"/>
          <p:cNvSpPr/>
          <p:nvPr/>
        </p:nvSpPr>
        <p:spPr>
          <a:xfrm>
            <a:off x="5940152" y="3573016"/>
            <a:ext cx="576064" cy="576064"/>
          </a:xfrm>
          <a:prstGeom prst="ellipse">
            <a:avLst/>
          </a:prstGeom>
          <a:noFill/>
          <a:ln w="38100">
            <a:solidFill>
              <a:schemeClr val="accent5"/>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5" name="Oval 54"/>
          <p:cNvSpPr/>
          <p:nvPr/>
        </p:nvSpPr>
        <p:spPr>
          <a:xfrm>
            <a:off x="7668344" y="2852936"/>
            <a:ext cx="576064" cy="576064"/>
          </a:xfrm>
          <a:prstGeom prst="ellipse">
            <a:avLst/>
          </a:prstGeom>
          <a:noFill/>
          <a:ln w="38100">
            <a:solidFill>
              <a:schemeClr val="accent5"/>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6" name="Oval 55"/>
          <p:cNvSpPr/>
          <p:nvPr/>
        </p:nvSpPr>
        <p:spPr>
          <a:xfrm>
            <a:off x="7092280" y="3573016"/>
            <a:ext cx="576064" cy="576064"/>
          </a:xfrm>
          <a:prstGeom prst="ellipse">
            <a:avLst/>
          </a:prstGeom>
          <a:noFill/>
          <a:ln w="381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7" name="Oval 56"/>
          <p:cNvSpPr/>
          <p:nvPr/>
        </p:nvSpPr>
        <p:spPr>
          <a:xfrm>
            <a:off x="8244408" y="3573016"/>
            <a:ext cx="576064" cy="576064"/>
          </a:xfrm>
          <a:prstGeom prst="ellipse">
            <a:avLst/>
          </a:prstGeom>
          <a:noFill/>
          <a:ln w="381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59" name="Straight Connector 58"/>
          <p:cNvCxnSpPr>
            <a:stCxn id="45" idx="3"/>
            <a:endCxn id="47" idx="7"/>
          </p:cNvCxnSpPr>
          <p:nvPr/>
        </p:nvCxnSpPr>
        <p:spPr>
          <a:xfrm flipH="1">
            <a:off x="5855789" y="2552549"/>
            <a:ext cx="744790" cy="38475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244408" y="3140968"/>
            <a:ext cx="576064" cy="0"/>
          </a:xfrm>
          <a:prstGeom prst="line">
            <a:avLst/>
          </a:prstGeom>
          <a:ln w="25400">
            <a:solidFill>
              <a:schemeClr val="accent5"/>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364088" y="3861048"/>
            <a:ext cx="576064" cy="0"/>
          </a:xfrm>
          <a:prstGeom prst="line">
            <a:avLst/>
          </a:prstGeom>
          <a:ln w="25400">
            <a:solidFill>
              <a:schemeClr val="accent5"/>
            </a:solidFill>
            <a:tailEnd type="non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644008" y="3861048"/>
            <a:ext cx="144016" cy="0"/>
          </a:xfrm>
          <a:prstGeom prst="line">
            <a:avLst/>
          </a:prstGeom>
          <a:ln w="25400">
            <a:solidFill>
              <a:schemeClr val="accent5"/>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Curved Connector 63"/>
          <p:cNvCxnSpPr>
            <a:stCxn id="55" idx="2"/>
            <a:endCxn id="50" idx="6"/>
          </p:cNvCxnSpPr>
          <p:nvPr/>
        </p:nvCxnSpPr>
        <p:spPr>
          <a:xfrm rot="10800000" flipV="1">
            <a:off x="6516216" y="3140968"/>
            <a:ext cx="1152128" cy="720080"/>
          </a:xfrm>
          <a:prstGeom prst="curvedConnector3">
            <a:avLst>
              <a:gd name="adj1" fmla="val 50000"/>
            </a:avLst>
          </a:prstGeom>
          <a:ln w="25400">
            <a:solidFill>
              <a:schemeClr val="accent5"/>
            </a:solidFill>
            <a:tailEnd type="none" w="lg" len="lg"/>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347864" y="3429000"/>
            <a:ext cx="144016" cy="144016"/>
          </a:xfrm>
          <a:prstGeom prst="rect">
            <a:avLst/>
          </a:prstGeom>
          <a:solidFill>
            <a:schemeClr val="accent5"/>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Lightcuts</a:t>
            </a:r>
            <a:r>
              <a:rPr lang="en-US" dirty="0" smtClean="0"/>
              <a:t> – progressive #1</a:t>
            </a:r>
            <a:endParaRPr lang="en-US" dirty="0"/>
          </a:p>
        </p:txBody>
      </p:sp>
      <p:sp>
        <p:nvSpPr>
          <p:cNvPr id="46" name="Isosceles Triangle 45"/>
          <p:cNvSpPr/>
          <p:nvPr/>
        </p:nvSpPr>
        <p:spPr>
          <a:xfrm>
            <a:off x="2915816" y="980728"/>
            <a:ext cx="3240360" cy="5328592"/>
          </a:xfrm>
          <a:prstGeom prst="triangle">
            <a:avLst/>
          </a:prstGeom>
          <a:gradFill flip="none" rotWithShape="1">
            <a:gsLst>
              <a:gs pos="0">
                <a:schemeClr val="accent5">
                  <a:lumMod val="20000"/>
                  <a:lumOff val="80000"/>
                  <a:alpha val="0"/>
                </a:schemeClr>
              </a:gs>
              <a:gs pos="55000">
                <a:srgbClr val="306BB1"/>
              </a:gs>
              <a:gs pos="100000">
                <a:srgbClr val="3A7ECF"/>
              </a:gs>
            </a:gsLst>
            <a:lin ang="16200000" scaled="0"/>
            <a:tileRect/>
          </a:gradFill>
          <a:ln w="38100">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2" name="Freeform 61"/>
          <p:cNvSpPr/>
          <p:nvPr/>
        </p:nvSpPr>
        <p:spPr>
          <a:xfrm>
            <a:off x="3832226" y="3298825"/>
            <a:ext cx="1606549" cy="650875"/>
          </a:xfrm>
          <a:custGeom>
            <a:avLst/>
            <a:gdLst>
              <a:gd name="connsiteX0" fmla="*/ 0 w 1608993"/>
              <a:gd name="connsiteY0" fmla="*/ 0 h 650630"/>
              <a:gd name="connsiteX1" fmla="*/ 615462 w 1608993"/>
              <a:gd name="connsiteY1" fmla="*/ 105507 h 650630"/>
              <a:gd name="connsiteX2" fmla="*/ 1028700 w 1608993"/>
              <a:gd name="connsiteY2" fmla="*/ 457200 h 650630"/>
              <a:gd name="connsiteX3" fmla="*/ 1608993 w 1608993"/>
              <a:gd name="connsiteY3" fmla="*/ 650630 h 650630"/>
              <a:gd name="connsiteX0" fmla="*/ 0 w 1608993"/>
              <a:gd name="connsiteY0" fmla="*/ 0 h 650630"/>
              <a:gd name="connsiteX1" fmla="*/ 585746 w 1608993"/>
              <a:gd name="connsiteY1" fmla="*/ 123092 h 650630"/>
              <a:gd name="connsiteX2" fmla="*/ 1028700 w 1608993"/>
              <a:gd name="connsiteY2" fmla="*/ 457200 h 650630"/>
              <a:gd name="connsiteX3" fmla="*/ 1608993 w 1608993"/>
              <a:gd name="connsiteY3" fmla="*/ 650630 h 650630"/>
              <a:gd name="connsiteX0" fmla="*/ 0 w 1608993"/>
              <a:gd name="connsiteY0" fmla="*/ 0 h 650630"/>
              <a:gd name="connsiteX1" fmla="*/ 513738 w 1608993"/>
              <a:gd name="connsiteY1" fmla="*/ 123092 h 650630"/>
              <a:gd name="connsiteX2" fmla="*/ 1028700 w 1608993"/>
              <a:gd name="connsiteY2" fmla="*/ 457200 h 650630"/>
              <a:gd name="connsiteX3" fmla="*/ 1608993 w 1608993"/>
              <a:gd name="connsiteY3" fmla="*/ 650630 h 650630"/>
            </a:gdLst>
            <a:ahLst/>
            <a:cxnLst>
              <a:cxn ang="0">
                <a:pos x="connsiteX0" y="connsiteY0"/>
              </a:cxn>
              <a:cxn ang="0">
                <a:pos x="connsiteX1" y="connsiteY1"/>
              </a:cxn>
              <a:cxn ang="0">
                <a:pos x="connsiteX2" y="connsiteY2"/>
              </a:cxn>
              <a:cxn ang="0">
                <a:pos x="connsiteX3" y="connsiteY3"/>
              </a:cxn>
            </a:cxnLst>
            <a:rect l="l" t="t" r="r" b="b"/>
            <a:pathLst>
              <a:path w="1608993" h="650630">
                <a:moveTo>
                  <a:pt x="0" y="0"/>
                </a:moveTo>
                <a:cubicBezTo>
                  <a:pt x="222006" y="14653"/>
                  <a:pt x="342288" y="46892"/>
                  <a:pt x="513738" y="123092"/>
                </a:cubicBezTo>
                <a:cubicBezTo>
                  <a:pt x="685188" y="199292"/>
                  <a:pt x="846158" y="369277"/>
                  <a:pt x="1028700" y="457200"/>
                </a:cubicBezTo>
                <a:cubicBezTo>
                  <a:pt x="1211242" y="545123"/>
                  <a:pt x="1375997" y="589084"/>
                  <a:pt x="1608993" y="650630"/>
                </a:cubicBezTo>
              </a:path>
            </a:pathLst>
          </a:custGeom>
          <a:ln w="25400">
            <a:solidFill>
              <a:srgbClr val="FFC000"/>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Straight Connector 50"/>
          <p:cNvCxnSpPr>
            <a:stCxn id="46" idx="0"/>
            <a:endCxn id="62" idx="3"/>
          </p:cNvCxnSpPr>
          <p:nvPr/>
        </p:nvCxnSpPr>
        <p:spPr>
          <a:xfrm>
            <a:off x="4535996" y="980728"/>
            <a:ext cx="902779" cy="296897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6" idx="0"/>
            <a:endCxn id="62" idx="0"/>
          </p:cNvCxnSpPr>
          <p:nvPr/>
        </p:nvCxnSpPr>
        <p:spPr>
          <a:xfrm flipH="1">
            <a:off x="3832226" y="980728"/>
            <a:ext cx="703770" cy="231809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a:off x="2915816" y="980728"/>
            <a:ext cx="3240360" cy="5328592"/>
          </a:xfrm>
          <a:prstGeom prst="triangle">
            <a:avLst/>
          </a:prstGeom>
          <a:gradFill flip="none" rotWithShape="1">
            <a:gsLst>
              <a:gs pos="0">
                <a:schemeClr val="accent5">
                  <a:lumMod val="20000"/>
                  <a:lumOff val="80000"/>
                  <a:alpha val="0"/>
                </a:schemeClr>
              </a:gs>
              <a:gs pos="55000">
                <a:srgbClr val="306BB1"/>
              </a:gs>
              <a:gs pos="100000">
                <a:srgbClr val="3A7ECF"/>
              </a:gs>
            </a:gsLst>
            <a:lin ang="16200000" scaled="0"/>
            <a:tileRect/>
          </a:gradFill>
          <a:ln w="38100">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err="1" smtClean="0"/>
              <a:t>Lightcuts</a:t>
            </a:r>
            <a:r>
              <a:rPr lang="en-US" dirty="0" smtClean="0"/>
              <a:t> – progressive #1</a:t>
            </a:r>
            <a:endParaRPr lang="en-US" dirty="0"/>
          </a:p>
        </p:txBody>
      </p:sp>
      <p:sp>
        <p:nvSpPr>
          <p:cNvPr id="8" name="Freeform 7"/>
          <p:cNvSpPr/>
          <p:nvPr/>
        </p:nvSpPr>
        <p:spPr>
          <a:xfrm>
            <a:off x="3184525" y="4600575"/>
            <a:ext cx="2451100" cy="986896"/>
          </a:xfrm>
          <a:custGeom>
            <a:avLst/>
            <a:gdLst>
              <a:gd name="connsiteX0" fmla="*/ 2451100 w 2451100"/>
              <a:gd name="connsiteY0" fmla="*/ 0 h 986896"/>
              <a:gd name="connsiteX1" fmla="*/ 1924050 w 2451100"/>
              <a:gd name="connsiteY1" fmla="*/ 136525 h 986896"/>
              <a:gd name="connsiteX2" fmla="*/ 1400175 w 2451100"/>
              <a:gd name="connsiteY2" fmla="*/ 704850 h 986896"/>
              <a:gd name="connsiteX3" fmla="*/ 727075 w 2451100"/>
              <a:gd name="connsiteY3" fmla="*/ 968375 h 986896"/>
              <a:gd name="connsiteX4" fmla="*/ 0 w 2451100"/>
              <a:gd name="connsiteY4" fmla="*/ 815975 h 986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100" h="986896">
                <a:moveTo>
                  <a:pt x="2451100" y="0"/>
                </a:moveTo>
                <a:cubicBezTo>
                  <a:pt x="2275152" y="9525"/>
                  <a:pt x="2099204" y="19050"/>
                  <a:pt x="1924050" y="136525"/>
                </a:cubicBezTo>
                <a:cubicBezTo>
                  <a:pt x="1748896" y="254000"/>
                  <a:pt x="1599671" y="566208"/>
                  <a:pt x="1400175" y="704850"/>
                </a:cubicBezTo>
                <a:cubicBezTo>
                  <a:pt x="1200679" y="843492"/>
                  <a:pt x="960437" y="949854"/>
                  <a:pt x="727075" y="968375"/>
                </a:cubicBezTo>
                <a:cubicBezTo>
                  <a:pt x="493713" y="986896"/>
                  <a:pt x="246856" y="901435"/>
                  <a:pt x="0" y="815975"/>
                </a:cubicBezTo>
              </a:path>
            </a:pathLst>
          </a:custGeom>
          <a:ln w="25400">
            <a:solidFill>
              <a:srgbClr val="FFC000"/>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Straight Connector 50"/>
          <p:cNvCxnSpPr>
            <a:endCxn id="8" idx="0"/>
          </p:cNvCxnSpPr>
          <p:nvPr/>
        </p:nvCxnSpPr>
        <p:spPr>
          <a:xfrm>
            <a:off x="4535996" y="980728"/>
            <a:ext cx="1099629" cy="361984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8" idx="4"/>
          </p:cNvCxnSpPr>
          <p:nvPr/>
        </p:nvCxnSpPr>
        <p:spPr>
          <a:xfrm flipH="1">
            <a:off x="3184525" y="980728"/>
            <a:ext cx="1351471" cy="4435822"/>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267744" y="2204864"/>
            <a:ext cx="4176464" cy="2952328"/>
          </a:xfrm>
          <a:prstGeom prst="line">
            <a:avLst/>
          </a:prstGeom>
          <a:ln w="1270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411760" y="2276872"/>
            <a:ext cx="3888432" cy="2736304"/>
          </a:xfrm>
          <a:prstGeom prst="line">
            <a:avLst/>
          </a:prstGeom>
          <a:ln w="1270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D:\Dropbox\PapersWIP\sigtalk\presentation\images\biolit_by_clamping\lcc0.png"/>
          <p:cNvPicPr>
            <a:picLocks noChangeAspect="1" noChangeArrowheads="1"/>
          </p:cNvPicPr>
          <p:nvPr/>
        </p:nvPicPr>
        <p:blipFill>
          <a:blip r:embed="rId3" cstate="print"/>
          <a:srcRect/>
          <a:stretch>
            <a:fillRect/>
          </a:stretch>
        </p:blipFill>
        <p:spPr bwMode="auto">
          <a:xfrm>
            <a:off x="395536" y="1628800"/>
            <a:ext cx="3808351" cy="2894950"/>
          </a:xfrm>
          <a:prstGeom prst="rect">
            <a:avLst/>
          </a:prstGeom>
          <a:noFill/>
        </p:spPr>
      </p:pic>
      <p:pic>
        <p:nvPicPr>
          <p:cNvPr id="1028" name="Picture 4" descr="D:\Dropbox\PapersWIP\sigtalk\presentation\images\reference\biolit_bpt_ref.png"/>
          <p:cNvPicPr>
            <a:picLocks noChangeAspect="1" noChangeArrowheads="1"/>
          </p:cNvPicPr>
          <p:nvPr/>
        </p:nvPicPr>
        <p:blipFill>
          <a:blip r:embed="rId4" cstate="print"/>
          <a:srcRect/>
          <a:stretch>
            <a:fillRect/>
          </a:stretch>
        </p:blipFill>
        <p:spPr bwMode="auto">
          <a:xfrm>
            <a:off x="4788024" y="1628800"/>
            <a:ext cx="3810000" cy="2895600"/>
          </a:xfrm>
          <a:prstGeom prst="rect">
            <a:avLst/>
          </a:prstGeom>
          <a:noFill/>
        </p:spPr>
      </p:pic>
      <p:sp>
        <p:nvSpPr>
          <p:cNvPr id="3" name="Title 2"/>
          <p:cNvSpPr>
            <a:spLocks noGrp="1"/>
          </p:cNvSpPr>
          <p:nvPr>
            <p:ph type="title"/>
          </p:nvPr>
        </p:nvSpPr>
        <p:spPr/>
        <p:txBody>
          <a:bodyPr/>
          <a:lstStyle/>
          <a:p>
            <a:r>
              <a:rPr lang="en-US" dirty="0" err="1" smtClean="0"/>
              <a:t>Lightcuts</a:t>
            </a:r>
            <a:r>
              <a:rPr lang="en-US" dirty="0" smtClean="0"/>
              <a:t> – progressive #2</a:t>
            </a:r>
            <a:endParaRPr lang="en-US" dirty="0"/>
          </a:p>
        </p:txBody>
      </p:sp>
      <p:sp>
        <p:nvSpPr>
          <p:cNvPr id="7" name="Content Placeholder 3"/>
          <p:cNvSpPr>
            <a:spLocks noGrp="1"/>
          </p:cNvSpPr>
          <p:nvPr>
            <p:ph idx="1"/>
          </p:nvPr>
        </p:nvSpPr>
        <p:spPr>
          <a:xfrm>
            <a:off x="467544" y="4653136"/>
            <a:ext cx="3816424" cy="865272"/>
          </a:xfrm>
        </p:spPr>
        <p:txBody>
          <a:bodyPr/>
          <a:lstStyle/>
          <a:p>
            <a:pPr algn="ctr">
              <a:buNone/>
            </a:pPr>
            <a:r>
              <a:rPr lang="en-US" dirty="0" err="1" smtClean="0"/>
              <a:t>Lightcuts</a:t>
            </a:r>
            <a:r>
              <a:rPr lang="en-US" dirty="0" smtClean="0"/>
              <a:t>, 20s</a:t>
            </a:r>
            <a:endParaRPr lang="en-US" dirty="0"/>
          </a:p>
        </p:txBody>
      </p:sp>
      <p:sp>
        <p:nvSpPr>
          <p:cNvPr id="10" name="Content Placeholder 3"/>
          <p:cNvSpPr txBox="1">
            <a:spLocks/>
          </p:cNvSpPr>
          <p:nvPr/>
        </p:nvSpPr>
        <p:spPr>
          <a:xfrm>
            <a:off x="4716016" y="4653136"/>
            <a:ext cx="3816424" cy="865272"/>
          </a:xfrm>
          <a:prstGeom prst="rect">
            <a:avLst/>
          </a:prstGeom>
        </p:spPr>
        <p:txBody>
          <a:bodyPr lIns="144000" tIns="144000">
            <a:normAutofit/>
          </a:bodyPr>
          <a:lstStyle/>
          <a:p>
            <a:pPr marL="448056" marR="0" lvl="0" indent="-384048" algn="ct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Reference</a:t>
            </a:r>
            <a:endParaRPr kumimoji="0" lang="en-US" sz="3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1" name="Oval 10"/>
          <p:cNvSpPr/>
          <p:nvPr/>
        </p:nvSpPr>
        <p:spPr>
          <a:xfrm>
            <a:off x="3275856" y="1628800"/>
            <a:ext cx="936104" cy="1656184"/>
          </a:xfrm>
          <a:prstGeom prst="ellipse">
            <a:avLst/>
          </a:prstGeom>
          <a:noFill/>
          <a:ln w="38100">
            <a:solidFill>
              <a:schemeClr val="accent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Oval 11"/>
          <p:cNvSpPr/>
          <p:nvPr/>
        </p:nvSpPr>
        <p:spPr>
          <a:xfrm>
            <a:off x="7668344" y="1628800"/>
            <a:ext cx="936104" cy="1656184"/>
          </a:xfrm>
          <a:prstGeom prst="ellipse">
            <a:avLst/>
          </a:prstGeom>
          <a:noFill/>
          <a:ln w="38100">
            <a:solidFill>
              <a:schemeClr val="accent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ropbox\PapersWIP\sigtalk\presentation\images\progressive_teaser\brute.png"/>
          <p:cNvPicPr>
            <a:picLocks noChangeAspect="1" noChangeArrowheads="1"/>
          </p:cNvPicPr>
          <p:nvPr/>
        </p:nvPicPr>
        <p:blipFill>
          <a:blip r:embed="rId3" cstate="print"/>
          <a:srcRect/>
          <a:stretch>
            <a:fillRect/>
          </a:stretch>
        </p:blipFill>
        <p:spPr bwMode="auto">
          <a:xfrm>
            <a:off x="4788024" y="1628799"/>
            <a:ext cx="3808800" cy="2895292"/>
          </a:xfrm>
          <a:prstGeom prst="rect">
            <a:avLst/>
          </a:prstGeom>
          <a:noFill/>
        </p:spPr>
      </p:pic>
      <p:pic>
        <p:nvPicPr>
          <p:cNvPr id="1029" name="Picture 5" descr="D:\Dropbox\PapersWIP\sigtalk\presentation\images\biolit_by_clamping\lcc0.png"/>
          <p:cNvPicPr>
            <a:picLocks noChangeAspect="1" noChangeArrowheads="1"/>
          </p:cNvPicPr>
          <p:nvPr/>
        </p:nvPicPr>
        <p:blipFill>
          <a:blip r:embed="rId4" cstate="print"/>
          <a:srcRect/>
          <a:stretch>
            <a:fillRect/>
          </a:stretch>
        </p:blipFill>
        <p:spPr bwMode="auto">
          <a:xfrm>
            <a:off x="395536" y="1628800"/>
            <a:ext cx="3808351" cy="2894950"/>
          </a:xfrm>
          <a:prstGeom prst="rect">
            <a:avLst/>
          </a:prstGeom>
          <a:noFill/>
        </p:spPr>
      </p:pic>
      <p:sp>
        <p:nvSpPr>
          <p:cNvPr id="3" name="Title 2"/>
          <p:cNvSpPr>
            <a:spLocks noGrp="1"/>
          </p:cNvSpPr>
          <p:nvPr>
            <p:ph type="title"/>
          </p:nvPr>
        </p:nvSpPr>
        <p:spPr/>
        <p:txBody>
          <a:bodyPr/>
          <a:lstStyle/>
          <a:p>
            <a:r>
              <a:rPr lang="en-US" dirty="0" err="1" smtClean="0"/>
              <a:t>Lightcuts</a:t>
            </a:r>
            <a:r>
              <a:rPr lang="en-US" dirty="0" smtClean="0"/>
              <a:t> – progressive #2</a:t>
            </a:r>
            <a:endParaRPr lang="en-US" dirty="0"/>
          </a:p>
        </p:txBody>
      </p:sp>
      <p:sp>
        <p:nvSpPr>
          <p:cNvPr id="7" name="Content Placeholder 3"/>
          <p:cNvSpPr>
            <a:spLocks noGrp="1"/>
          </p:cNvSpPr>
          <p:nvPr>
            <p:ph idx="1"/>
          </p:nvPr>
        </p:nvSpPr>
        <p:spPr>
          <a:xfrm>
            <a:off x="467544" y="4653136"/>
            <a:ext cx="3816424" cy="865272"/>
          </a:xfrm>
        </p:spPr>
        <p:txBody>
          <a:bodyPr/>
          <a:lstStyle/>
          <a:p>
            <a:pPr algn="ctr">
              <a:buNone/>
            </a:pPr>
            <a:r>
              <a:rPr lang="en-US" dirty="0" err="1" smtClean="0"/>
              <a:t>Lightcuts</a:t>
            </a:r>
            <a:r>
              <a:rPr lang="en-US" dirty="0" smtClean="0"/>
              <a:t>, 20s</a:t>
            </a:r>
            <a:endParaRPr lang="en-US" dirty="0"/>
          </a:p>
        </p:txBody>
      </p:sp>
      <p:sp>
        <p:nvSpPr>
          <p:cNvPr id="10" name="Content Placeholder 3"/>
          <p:cNvSpPr txBox="1">
            <a:spLocks/>
          </p:cNvSpPr>
          <p:nvPr/>
        </p:nvSpPr>
        <p:spPr>
          <a:xfrm>
            <a:off x="4716016" y="4653136"/>
            <a:ext cx="3816424" cy="865272"/>
          </a:xfrm>
          <a:prstGeom prst="rect">
            <a:avLst/>
          </a:prstGeom>
        </p:spPr>
        <p:txBody>
          <a:bodyPr lIns="144000" tIns="144000">
            <a:normAutofit/>
          </a:bodyPr>
          <a:lstStyle/>
          <a:p>
            <a:pPr marL="448056" marR="0" lvl="0" indent="-384048" algn="ct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0" i="0" u="none" strike="noStrike" kern="1200" cap="none" spc="0" normalizeH="0" baseline="0" noProof="0" dirty="0" err="1" smtClean="0">
                <a:ln>
                  <a:noFill/>
                </a:ln>
                <a:solidFill>
                  <a:schemeClr val="tx1"/>
                </a:solidFill>
                <a:effectLst/>
                <a:uLnTx/>
                <a:uFillTx/>
                <a:latin typeface="Calibri" pitchFamily="34" charset="0"/>
                <a:ea typeface="+mn-ea"/>
                <a:cs typeface="+mn-cs"/>
              </a:rPr>
              <a:t>Bruteforce</a:t>
            </a: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 2400s</a:t>
            </a:r>
            <a:endParaRPr kumimoji="0" lang="en-US" sz="3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1" name="Oval 10"/>
          <p:cNvSpPr/>
          <p:nvPr/>
        </p:nvSpPr>
        <p:spPr>
          <a:xfrm>
            <a:off x="3275856" y="1628800"/>
            <a:ext cx="936104" cy="1656184"/>
          </a:xfrm>
          <a:prstGeom prst="ellipse">
            <a:avLst/>
          </a:prstGeom>
          <a:noFill/>
          <a:ln w="38100">
            <a:solidFill>
              <a:schemeClr val="accent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Oval 11"/>
          <p:cNvSpPr/>
          <p:nvPr/>
        </p:nvSpPr>
        <p:spPr>
          <a:xfrm>
            <a:off x="7668344" y="1628800"/>
            <a:ext cx="936104" cy="1656184"/>
          </a:xfrm>
          <a:prstGeom prst="ellipse">
            <a:avLst/>
          </a:prstGeom>
          <a:noFill/>
          <a:ln w="38100">
            <a:solidFill>
              <a:schemeClr val="accent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ropbox\PapersWIP\sigtalk\presentation\images\converged\c0.png"/>
          <p:cNvPicPr>
            <a:picLocks noChangeAspect="1" noChangeArrowheads="1"/>
          </p:cNvPicPr>
          <p:nvPr/>
        </p:nvPicPr>
        <p:blipFill>
          <a:blip r:embed="rId3" cstate="print"/>
          <a:srcRect/>
          <a:stretch>
            <a:fillRect/>
          </a:stretch>
        </p:blipFill>
        <p:spPr bwMode="auto">
          <a:xfrm>
            <a:off x="395536" y="1628800"/>
            <a:ext cx="3808800" cy="2895291"/>
          </a:xfrm>
          <a:prstGeom prst="rect">
            <a:avLst/>
          </a:prstGeom>
          <a:noFill/>
        </p:spPr>
      </p:pic>
      <p:pic>
        <p:nvPicPr>
          <p:cNvPr id="13" name="Picture 5" descr="D:\Dropbox\PapersWIP\sigtalk\presentation\images\dfs_teaser\lcc20_cutsize.png"/>
          <p:cNvPicPr>
            <a:picLocks noChangeAspect="1" noChangeArrowheads="1"/>
          </p:cNvPicPr>
          <p:nvPr/>
        </p:nvPicPr>
        <p:blipFill>
          <a:blip r:embed="rId4" cstate="print"/>
          <a:srcRect/>
          <a:stretch>
            <a:fillRect/>
          </a:stretch>
        </p:blipFill>
        <p:spPr bwMode="auto">
          <a:xfrm>
            <a:off x="4788024" y="1628800"/>
            <a:ext cx="3808800" cy="2895291"/>
          </a:xfrm>
          <a:prstGeom prst="rect">
            <a:avLst/>
          </a:prstGeom>
          <a:noFill/>
        </p:spPr>
      </p:pic>
      <p:pic>
        <p:nvPicPr>
          <p:cNvPr id="14" name="Picture 2" descr="D:\Dropbox\PapersWIP\sigtalk\presentation\images\dfs_teaser\lcc20_stats.png"/>
          <p:cNvPicPr>
            <a:picLocks noChangeAspect="1" noChangeArrowheads="1"/>
          </p:cNvPicPr>
          <p:nvPr/>
        </p:nvPicPr>
        <p:blipFill>
          <a:blip r:embed="rId5" cstate="print"/>
          <a:srcRect/>
          <a:stretch>
            <a:fillRect/>
          </a:stretch>
        </p:blipFill>
        <p:spPr bwMode="auto">
          <a:xfrm>
            <a:off x="4788024" y="1628800"/>
            <a:ext cx="3808800" cy="2895291"/>
          </a:xfrm>
          <a:prstGeom prst="rect">
            <a:avLst/>
          </a:prstGeom>
          <a:noFill/>
        </p:spPr>
      </p:pic>
      <p:sp>
        <p:nvSpPr>
          <p:cNvPr id="3" name="Title 2"/>
          <p:cNvSpPr>
            <a:spLocks noGrp="1"/>
          </p:cNvSpPr>
          <p:nvPr>
            <p:ph type="title"/>
          </p:nvPr>
        </p:nvSpPr>
        <p:spPr/>
        <p:txBody>
          <a:bodyPr/>
          <a:lstStyle/>
          <a:p>
            <a:r>
              <a:rPr lang="en-US" dirty="0" err="1" smtClean="0"/>
              <a:t>Lightcuts</a:t>
            </a:r>
            <a:r>
              <a:rPr lang="en-US" dirty="0" smtClean="0"/>
              <a:t> – </a:t>
            </a:r>
            <a:r>
              <a:rPr lang="en-US" dirty="0" err="1" smtClean="0"/>
              <a:t>Heapless</a:t>
            </a:r>
            <a:endParaRPr lang="en-US" dirty="0"/>
          </a:p>
        </p:txBody>
      </p:sp>
      <p:sp>
        <p:nvSpPr>
          <p:cNvPr id="7" name="Content Placeholder 3"/>
          <p:cNvSpPr>
            <a:spLocks noGrp="1"/>
          </p:cNvSpPr>
          <p:nvPr>
            <p:ph idx="1"/>
          </p:nvPr>
        </p:nvSpPr>
        <p:spPr>
          <a:xfrm>
            <a:off x="467544" y="4653136"/>
            <a:ext cx="3816424" cy="865272"/>
          </a:xfrm>
        </p:spPr>
        <p:txBody>
          <a:bodyPr/>
          <a:lstStyle/>
          <a:p>
            <a:pPr algn="ctr">
              <a:buNone/>
            </a:pPr>
            <a:r>
              <a:rPr lang="en-US" dirty="0" err="1" smtClean="0"/>
              <a:t>Lightcuts</a:t>
            </a:r>
            <a:r>
              <a:rPr lang="en-US" dirty="0" smtClean="0"/>
              <a:t>, 10s</a:t>
            </a:r>
            <a:endParaRPr lang="en-US" dirty="0"/>
          </a:p>
        </p:txBody>
      </p:sp>
      <p:sp>
        <p:nvSpPr>
          <p:cNvPr id="10" name="Content Placeholder 3"/>
          <p:cNvSpPr txBox="1">
            <a:spLocks/>
          </p:cNvSpPr>
          <p:nvPr/>
        </p:nvSpPr>
        <p:spPr>
          <a:xfrm>
            <a:off x="4716016" y="4653136"/>
            <a:ext cx="3816424" cy="865272"/>
          </a:xfrm>
          <a:prstGeom prst="rect">
            <a:avLst/>
          </a:prstGeom>
        </p:spPr>
        <p:txBody>
          <a:bodyPr lIns="144000" tIns="144000">
            <a:normAutofit/>
          </a:bodyPr>
          <a:lstStyle/>
          <a:p>
            <a:pPr marL="448056" marR="0" lvl="0" indent="-384048" algn="ct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Cut size</a:t>
            </a:r>
            <a:endParaRPr kumimoji="0" lang="en-US" sz="3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5" name="Content Placeholder 3"/>
          <p:cNvSpPr txBox="1">
            <a:spLocks/>
          </p:cNvSpPr>
          <p:nvPr/>
        </p:nvSpPr>
        <p:spPr>
          <a:xfrm>
            <a:off x="4716016" y="4653136"/>
            <a:ext cx="3816424" cy="865272"/>
          </a:xfrm>
          <a:prstGeom prst="rect">
            <a:avLst/>
          </a:prstGeom>
        </p:spPr>
        <p:txBody>
          <a:bodyPr lIns="144000" tIns="144000">
            <a:normAutofit/>
          </a:bodyPr>
          <a:lstStyle/>
          <a:p>
            <a:pPr marL="448056" marR="0" lvl="0" indent="-384048" algn="ct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0" i="0" u="none" strike="noStrike" kern="1200" cap="none" spc="0" normalizeH="0" baseline="0" noProof="0" dirty="0" err="1" smtClean="0">
                <a:ln>
                  <a:noFill/>
                </a:ln>
                <a:solidFill>
                  <a:schemeClr val="tx1"/>
                </a:solidFill>
                <a:effectLst/>
                <a:uLnTx/>
                <a:uFillTx/>
                <a:latin typeface="Calibri" pitchFamily="34" charset="0"/>
                <a:ea typeface="+mn-ea"/>
                <a:cs typeface="+mn-cs"/>
              </a:rPr>
              <a:t>Heapless</a:t>
            </a:r>
            <a:endParaRPr kumimoji="0" lang="en-US" sz="3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Direct illumination</a:t>
            </a:r>
            <a:endParaRPr lang="en-US" dirty="0"/>
          </a:p>
        </p:txBody>
      </p:sp>
      <p:sp>
        <p:nvSpPr>
          <p:cNvPr id="9" name="Content Placeholder 8"/>
          <p:cNvSpPr>
            <a:spLocks noGrp="1"/>
          </p:cNvSpPr>
          <p:nvPr>
            <p:ph idx="1"/>
          </p:nvPr>
        </p:nvSpPr>
        <p:spPr/>
        <p:txBody>
          <a:bodyPr/>
          <a:lstStyle/>
          <a:p>
            <a:endParaRPr lang="en-US"/>
          </a:p>
        </p:txBody>
      </p:sp>
      <p:grpSp>
        <p:nvGrpSpPr>
          <p:cNvPr id="2" name="Group 4"/>
          <p:cNvGrpSpPr/>
          <p:nvPr/>
        </p:nvGrpSpPr>
        <p:grpSpPr>
          <a:xfrm>
            <a:off x="2555776" y="1844824"/>
            <a:ext cx="3959225" cy="3959225"/>
            <a:chOff x="1441450" y="1495425"/>
            <a:chExt cx="4621213" cy="4621213"/>
          </a:xfrm>
        </p:grpSpPr>
        <p:sp>
          <p:nvSpPr>
            <p:cNvPr id="11"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Sun 40"/>
          <p:cNvSpPr/>
          <p:nvPr/>
        </p:nvSpPr>
        <p:spPr>
          <a:xfrm>
            <a:off x="4311080" y="2062014"/>
            <a:ext cx="432000" cy="432000"/>
          </a:xfrm>
          <a:prstGeom prst="sun">
            <a:avLst/>
          </a:prstGeom>
          <a:solidFill>
            <a:srgbClr val="FFFF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Dropbox\PapersWIP\sigtalk\presentation\images\biolit_by_clamping\lcc0.png"/>
          <p:cNvPicPr>
            <a:picLocks noChangeAspect="1" noChangeArrowheads="1"/>
          </p:cNvPicPr>
          <p:nvPr/>
        </p:nvPicPr>
        <p:blipFill>
          <a:blip r:embed="rId3" cstate="print"/>
          <a:srcRect/>
          <a:stretch>
            <a:fillRect/>
          </a:stretch>
        </p:blipFill>
        <p:spPr bwMode="auto">
          <a:xfrm>
            <a:off x="755576" y="764704"/>
            <a:ext cx="7618412" cy="5791200"/>
          </a:xfrm>
          <a:prstGeom prst="rect">
            <a:avLst/>
          </a:prstGeom>
          <a:noFill/>
        </p:spPr>
      </p:pic>
      <p:sp>
        <p:nvSpPr>
          <p:cNvPr id="3" name="Title 2"/>
          <p:cNvSpPr>
            <a:spLocks noGrp="1"/>
          </p:cNvSpPr>
          <p:nvPr>
            <p:ph type="title"/>
          </p:nvPr>
        </p:nvSpPr>
        <p:spPr/>
        <p:txBody>
          <a:bodyPr/>
          <a:lstStyle/>
          <a:p>
            <a:r>
              <a:rPr lang="en-US" dirty="0" err="1" smtClean="0"/>
              <a:t>Lightcuts</a:t>
            </a:r>
            <a:r>
              <a:rPr lang="en-US" dirty="0" smtClean="0"/>
              <a:t> – clamping</a:t>
            </a:r>
            <a:endParaRPr lang="en-US" dirty="0"/>
          </a:p>
        </p:txBody>
      </p:sp>
      <p:sp>
        <p:nvSpPr>
          <p:cNvPr id="7" name="Content Placeholder 3"/>
          <p:cNvSpPr>
            <a:spLocks noGrp="1"/>
          </p:cNvSpPr>
          <p:nvPr>
            <p:ph idx="1"/>
          </p:nvPr>
        </p:nvSpPr>
        <p:spPr>
          <a:xfrm>
            <a:off x="0" y="1484784"/>
            <a:ext cx="9144000" cy="865272"/>
          </a:xfrm>
        </p:spPr>
        <p:txBody>
          <a:bodyPr/>
          <a:lstStyle/>
          <a:p>
            <a:pPr algn="ctr">
              <a:buNone/>
            </a:pPr>
            <a:r>
              <a:rPr lang="en-US" b="1" dirty="0" smtClean="0"/>
              <a:t>Unclamped</a:t>
            </a:r>
            <a:endParaRPr lang="en-US" b="1" dirty="0"/>
          </a:p>
        </p:txBody>
      </p:sp>
      <p:sp>
        <p:nvSpPr>
          <p:cNvPr id="8" name="Oval 7"/>
          <p:cNvSpPr/>
          <p:nvPr/>
        </p:nvSpPr>
        <p:spPr>
          <a:xfrm>
            <a:off x="2915816" y="620688"/>
            <a:ext cx="3384376" cy="720080"/>
          </a:xfrm>
          <a:prstGeom prst="ellipse">
            <a:avLst/>
          </a:prstGeom>
          <a:noFill/>
          <a:ln w="38100">
            <a:solidFill>
              <a:schemeClr val="accent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Dropbox\PapersWIP\sigtalk\presentation\images\biolit_by_clamping\lcc20.png"/>
          <p:cNvPicPr>
            <a:picLocks noChangeAspect="1" noChangeArrowheads="1"/>
          </p:cNvPicPr>
          <p:nvPr/>
        </p:nvPicPr>
        <p:blipFill>
          <a:blip r:embed="rId3" cstate="print"/>
          <a:srcRect/>
          <a:stretch>
            <a:fillRect/>
          </a:stretch>
        </p:blipFill>
        <p:spPr bwMode="auto">
          <a:xfrm>
            <a:off x="755576" y="764704"/>
            <a:ext cx="7618412" cy="5791200"/>
          </a:xfrm>
          <a:prstGeom prst="rect">
            <a:avLst/>
          </a:prstGeom>
          <a:noFill/>
        </p:spPr>
      </p:pic>
      <p:sp>
        <p:nvSpPr>
          <p:cNvPr id="3" name="Title 2"/>
          <p:cNvSpPr>
            <a:spLocks noGrp="1"/>
          </p:cNvSpPr>
          <p:nvPr>
            <p:ph type="title"/>
          </p:nvPr>
        </p:nvSpPr>
        <p:spPr/>
        <p:txBody>
          <a:bodyPr/>
          <a:lstStyle/>
          <a:p>
            <a:r>
              <a:rPr lang="en-US" dirty="0" err="1" smtClean="0"/>
              <a:t>Lightcuts</a:t>
            </a:r>
            <a:r>
              <a:rPr lang="en-US" dirty="0" smtClean="0"/>
              <a:t> – clamping</a:t>
            </a:r>
            <a:endParaRPr lang="en-US" dirty="0"/>
          </a:p>
        </p:txBody>
      </p:sp>
      <p:sp>
        <p:nvSpPr>
          <p:cNvPr id="9" name="Oval 8"/>
          <p:cNvSpPr/>
          <p:nvPr/>
        </p:nvSpPr>
        <p:spPr>
          <a:xfrm>
            <a:off x="2915816" y="620688"/>
            <a:ext cx="3384376" cy="720080"/>
          </a:xfrm>
          <a:prstGeom prst="ellipse">
            <a:avLst/>
          </a:prstGeom>
          <a:noFill/>
          <a:ln w="38100">
            <a:solidFill>
              <a:schemeClr val="accent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Content Placeholder 3"/>
          <p:cNvSpPr txBox="1">
            <a:spLocks/>
          </p:cNvSpPr>
          <p:nvPr/>
        </p:nvSpPr>
        <p:spPr>
          <a:xfrm>
            <a:off x="0" y="1484784"/>
            <a:ext cx="9144000" cy="865272"/>
          </a:xfrm>
          <a:prstGeom prst="rect">
            <a:avLst/>
          </a:prstGeom>
        </p:spPr>
        <p:txBody>
          <a:bodyPr lIns="144000" tIns="144000">
            <a:normAutofit/>
          </a:bodyPr>
          <a:lstStyle/>
          <a:p>
            <a:pPr marL="448056" marR="0" lvl="0" indent="-384048" algn="ct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latin typeface="Calibri" pitchFamily="34" charset="0"/>
                <a:cs typeface="+mn-cs"/>
              </a:rPr>
              <a:t>C</a:t>
            </a:r>
            <a:r>
              <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rPr>
              <a:t>lamped</a:t>
            </a:r>
            <a:endParaRPr kumimoji="0" lang="en-US" sz="3000" b="1"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Clamping</a:t>
            </a:r>
            <a:endParaRPr lang="en-US" dirty="0"/>
          </a:p>
        </p:txBody>
      </p:sp>
      <p:cxnSp>
        <p:nvCxnSpPr>
          <p:cNvPr id="8" name="Straight Connector 7"/>
          <p:cNvCxnSpPr/>
          <p:nvPr/>
        </p:nvCxnSpPr>
        <p:spPr>
          <a:xfrm>
            <a:off x="1475656" y="4005064"/>
            <a:ext cx="0" cy="1152128"/>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75656" y="5157192"/>
            <a:ext cx="5976664"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2" name="Sun 11"/>
          <p:cNvSpPr/>
          <p:nvPr/>
        </p:nvSpPr>
        <p:spPr>
          <a:xfrm>
            <a:off x="1359469" y="4642784"/>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p:cNvSpPr/>
          <p:nvPr/>
        </p:nvSpPr>
        <p:spPr>
          <a:xfrm>
            <a:off x="5580112" y="5085184"/>
            <a:ext cx="144016" cy="144016"/>
          </a:xfrm>
          <a:prstGeom prst="rect">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75656" y="5157192"/>
            <a:ext cx="5976664"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75656" y="4005064"/>
            <a:ext cx="0" cy="1152128"/>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75656" y="5157192"/>
            <a:ext cx="5976664"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75656" y="5157192"/>
            <a:ext cx="5976664"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Clamping</a:t>
            </a:r>
            <a:endParaRPr lang="en-US" dirty="0"/>
          </a:p>
        </p:txBody>
      </p:sp>
      <p:sp>
        <p:nvSpPr>
          <p:cNvPr id="10" name="Content Placeholder 3"/>
          <p:cNvSpPr>
            <a:spLocks noGrp="1"/>
          </p:cNvSpPr>
          <p:nvPr>
            <p:ph idx="1"/>
          </p:nvPr>
        </p:nvSpPr>
        <p:spPr>
          <a:xfrm>
            <a:off x="1475656" y="3789040"/>
            <a:ext cx="6552728" cy="792088"/>
          </a:xfrm>
        </p:spPr>
        <p:txBody>
          <a:bodyPr>
            <a:normAutofit/>
          </a:bodyPr>
          <a:lstStyle/>
          <a:p>
            <a:pPr>
              <a:buNone/>
            </a:pPr>
            <a:r>
              <a:rPr lang="en-US" dirty="0" smtClean="0"/>
              <a:t>Contrib. ≈ k / (d^2)</a:t>
            </a:r>
            <a:endParaRPr lang="en-US" dirty="0"/>
          </a:p>
        </p:txBody>
      </p:sp>
      <p:cxnSp>
        <p:nvCxnSpPr>
          <p:cNvPr id="7" name="Straight Connector 6"/>
          <p:cNvCxnSpPr/>
          <p:nvPr/>
        </p:nvCxnSpPr>
        <p:spPr>
          <a:xfrm>
            <a:off x="1494692" y="4767545"/>
            <a:ext cx="4149970" cy="386861"/>
          </a:xfrm>
          <a:prstGeom prst="line">
            <a:avLst/>
          </a:prstGeom>
          <a:ln w="3810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580112" y="5085184"/>
            <a:ext cx="144016" cy="144016"/>
          </a:xfrm>
          <a:prstGeom prst="rect">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Sun 11"/>
          <p:cNvSpPr/>
          <p:nvPr/>
        </p:nvSpPr>
        <p:spPr>
          <a:xfrm>
            <a:off x="1359469" y="4642784"/>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475656" y="5157192"/>
            <a:ext cx="5976664"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75656" y="4005064"/>
            <a:ext cx="0" cy="1152128"/>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75656" y="5157192"/>
            <a:ext cx="5976664"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Clamping</a:t>
            </a:r>
            <a:endParaRPr lang="en-US" dirty="0"/>
          </a:p>
        </p:txBody>
      </p:sp>
      <p:cxnSp>
        <p:nvCxnSpPr>
          <p:cNvPr id="9" name="Straight Connector 8"/>
          <p:cNvCxnSpPr/>
          <p:nvPr/>
        </p:nvCxnSpPr>
        <p:spPr>
          <a:xfrm>
            <a:off x="1475656" y="5157192"/>
            <a:ext cx="5976664"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78280" y="4779268"/>
            <a:ext cx="1363980" cy="373380"/>
          </a:xfrm>
          <a:prstGeom prst="line">
            <a:avLst/>
          </a:prstGeom>
          <a:ln w="3810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sp>
        <p:nvSpPr>
          <p:cNvPr id="12" name="Sun 11"/>
          <p:cNvSpPr/>
          <p:nvPr/>
        </p:nvSpPr>
        <p:spPr>
          <a:xfrm>
            <a:off x="1359469" y="4642784"/>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Rectangle 10"/>
          <p:cNvSpPr/>
          <p:nvPr/>
        </p:nvSpPr>
        <p:spPr>
          <a:xfrm>
            <a:off x="2771800" y="5085184"/>
            <a:ext cx="144016" cy="144016"/>
          </a:xfrm>
          <a:prstGeom prst="rect">
            <a:avLst/>
          </a:prstGeom>
          <a:solidFill>
            <a:schemeClr val="accent5"/>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Content Placeholder 3"/>
          <p:cNvSpPr txBox="1">
            <a:spLocks/>
          </p:cNvSpPr>
          <p:nvPr/>
        </p:nvSpPr>
        <p:spPr>
          <a:xfrm>
            <a:off x="1475656" y="3789040"/>
            <a:ext cx="6552728" cy="792088"/>
          </a:xfrm>
          <a:prstGeom prst="rect">
            <a:avLst/>
          </a:prstGeom>
        </p:spPr>
        <p:txBody>
          <a:bodyPr lIns="144000" tIns="144000">
            <a:normAutofit/>
          </a:bodyPr>
          <a:lstStyle/>
          <a:p>
            <a:pPr marL="448056" lvl="0" indent="-384048" fontAlgn="auto">
              <a:spcBef>
                <a:spcPct val="20000"/>
              </a:spcBef>
              <a:spcAft>
                <a:spcPts val="0"/>
              </a:spcAft>
              <a:buClr>
                <a:srgbClr val="FFC000"/>
              </a:buClr>
              <a:buSzPct val="70000"/>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Contrib. </a:t>
            </a:r>
            <a:r>
              <a:rPr lang="en-US" sz="3000" dirty="0" smtClean="0">
                <a:latin typeface="+mn-lt"/>
              </a:rPr>
              <a:t>≈</a:t>
            </a: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 k / (d^2)</a:t>
            </a:r>
            <a:endParaRPr kumimoji="0" lang="en-US" sz="3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cxnSp>
        <p:nvCxnSpPr>
          <p:cNvPr id="13" name="Straight Connector 12"/>
          <p:cNvCxnSpPr/>
          <p:nvPr/>
        </p:nvCxnSpPr>
        <p:spPr>
          <a:xfrm>
            <a:off x="1475656" y="908720"/>
            <a:ext cx="0" cy="2232248"/>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75656" y="3140968"/>
            <a:ext cx="5976664"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666875" y="790575"/>
            <a:ext cx="5686425" cy="2181225"/>
          </a:xfrm>
          <a:custGeom>
            <a:avLst/>
            <a:gdLst>
              <a:gd name="connsiteX0" fmla="*/ 5686425 w 5686425"/>
              <a:gd name="connsiteY0" fmla="*/ 2181225 h 2181225"/>
              <a:gd name="connsiteX1" fmla="*/ 3714750 w 5686425"/>
              <a:gd name="connsiteY1" fmla="*/ 2133600 h 2181225"/>
              <a:gd name="connsiteX2" fmla="*/ 1809750 w 5686425"/>
              <a:gd name="connsiteY2" fmla="*/ 1990725 h 2181225"/>
              <a:gd name="connsiteX3" fmla="*/ 609600 w 5686425"/>
              <a:gd name="connsiteY3" fmla="*/ 1524000 h 2181225"/>
              <a:gd name="connsiteX4" fmla="*/ 0 w 5686425"/>
              <a:gd name="connsiteY4" fmla="*/ 0 h 2181225"/>
              <a:gd name="connsiteX0" fmla="*/ 5686425 w 5686425"/>
              <a:gd name="connsiteY0" fmla="*/ 2181225 h 2181225"/>
              <a:gd name="connsiteX1" fmla="*/ 3714750 w 5686425"/>
              <a:gd name="connsiteY1" fmla="*/ 2133600 h 2181225"/>
              <a:gd name="connsiteX2" fmla="*/ 1809750 w 5686425"/>
              <a:gd name="connsiteY2" fmla="*/ 1990725 h 2181225"/>
              <a:gd name="connsiteX3" fmla="*/ 528861 w 5686425"/>
              <a:gd name="connsiteY3" fmla="*/ 1558305 h 2181225"/>
              <a:gd name="connsiteX4" fmla="*/ 0 w 5686425"/>
              <a:gd name="connsiteY4" fmla="*/ 0 h 2181225"/>
              <a:gd name="connsiteX0" fmla="*/ 5686425 w 5686425"/>
              <a:gd name="connsiteY0" fmla="*/ 2181225 h 2181225"/>
              <a:gd name="connsiteX1" fmla="*/ 3714750 w 5686425"/>
              <a:gd name="connsiteY1" fmla="*/ 2133600 h 2181225"/>
              <a:gd name="connsiteX2" fmla="*/ 1680989 w 5686425"/>
              <a:gd name="connsiteY2" fmla="*/ 1990353 h 2181225"/>
              <a:gd name="connsiteX3" fmla="*/ 528861 w 5686425"/>
              <a:gd name="connsiteY3" fmla="*/ 1558305 h 2181225"/>
              <a:gd name="connsiteX4" fmla="*/ 0 w 5686425"/>
              <a:gd name="connsiteY4" fmla="*/ 0 h 2181225"/>
              <a:gd name="connsiteX0" fmla="*/ 5686425 w 5686425"/>
              <a:gd name="connsiteY0" fmla="*/ 2181225 h 2181225"/>
              <a:gd name="connsiteX1" fmla="*/ 3714750 w 5686425"/>
              <a:gd name="connsiteY1" fmla="*/ 2133600 h 2181225"/>
              <a:gd name="connsiteX2" fmla="*/ 1680989 w 5686425"/>
              <a:gd name="connsiteY2" fmla="*/ 1990353 h 2181225"/>
              <a:gd name="connsiteX3" fmla="*/ 528861 w 5686425"/>
              <a:gd name="connsiteY3" fmla="*/ 1558305 h 2181225"/>
              <a:gd name="connsiteX4" fmla="*/ 0 w 5686425"/>
              <a:gd name="connsiteY4" fmla="*/ 0 h 2181225"/>
              <a:gd name="connsiteX0" fmla="*/ 5686425 w 5686425"/>
              <a:gd name="connsiteY0" fmla="*/ 2181225 h 2181225"/>
              <a:gd name="connsiteX1" fmla="*/ 3714750 w 5686425"/>
              <a:gd name="connsiteY1" fmla="*/ 2133600 h 2181225"/>
              <a:gd name="connsiteX2" fmla="*/ 1680989 w 5686425"/>
              <a:gd name="connsiteY2" fmla="*/ 1990353 h 2181225"/>
              <a:gd name="connsiteX3" fmla="*/ 528861 w 5686425"/>
              <a:gd name="connsiteY3" fmla="*/ 1558305 h 2181225"/>
              <a:gd name="connsiteX4" fmla="*/ 0 w 5686425"/>
              <a:gd name="connsiteY4" fmla="*/ 0 h 2181225"/>
              <a:gd name="connsiteX0" fmla="*/ 5686425 w 5686425"/>
              <a:gd name="connsiteY0" fmla="*/ 2181225 h 2181225"/>
              <a:gd name="connsiteX1" fmla="*/ 3714750 w 5686425"/>
              <a:gd name="connsiteY1" fmla="*/ 2133600 h 2181225"/>
              <a:gd name="connsiteX2" fmla="*/ 1680989 w 5686425"/>
              <a:gd name="connsiteY2" fmla="*/ 1990353 h 2181225"/>
              <a:gd name="connsiteX3" fmla="*/ 528861 w 5686425"/>
              <a:gd name="connsiteY3" fmla="*/ 1558305 h 2181225"/>
              <a:gd name="connsiteX4" fmla="*/ 0 w 5686425"/>
              <a:gd name="connsiteY4" fmla="*/ 0 h 218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425" h="2181225">
                <a:moveTo>
                  <a:pt x="5686425" y="2181225"/>
                </a:moveTo>
                <a:cubicBezTo>
                  <a:pt x="5023644" y="2173287"/>
                  <a:pt x="4382323" y="2165412"/>
                  <a:pt x="3714750" y="2133600"/>
                </a:cubicBezTo>
                <a:cubicBezTo>
                  <a:pt x="3047177" y="2101788"/>
                  <a:pt x="2256147" y="2051930"/>
                  <a:pt x="1680989" y="1990353"/>
                </a:cubicBezTo>
                <a:cubicBezTo>
                  <a:pt x="1154175" y="1938276"/>
                  <a:pt x="809026" y="1890030"/>
                  <a:pt x="528861" y="1558305"/>
                </a:cubicBezTo>
                <a:cubicBezTo>
                  <a:pt x="248696" y="1226580"/>
                  <a:pt x="98425" y="254000"/>
                  <a:pt x="0" y="0"/>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1475656" y="4005064"/>
            <a:ext cx="0" cy="1152128"/>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75656" y="5157192"/>
            <a:ext cx="5976664"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475656" y="2780928"/>
            <a:ext cx="1872208" cy="360040"/>
          </a:xfrm>
          <a:prstGeom prst="rect">
            <a:avLst/>
          </a:prstGeom>
          <a:solidFill>
            <a:srgbClr val="FFC000">
              <a:alpha val="30000"/>
            </a:srgb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Clamping</a:t>
            </a:r>
            <a:endParaRPr lang="en-US" dirty="0"/>
          </a:p>
        </p:txBody>
      </p:sp>
      <p:cxnSp>
        <p:nvCxnSpPr>
          <p:cNvPr id="9" name="Straight Connector 8"/>
          <p:cNvCxnSpPr/>
          <p:nvPr/>
        </p:nvCxnSpPr>
        <p:spPr>
          <a:xfrm>
            <a:off x="1475656" y="5157192"/>
            <a:ext cx="5976664"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78280" y="4779268"/>
            <a:ext cx="1363980" cy="373380"/>
          </a:xfrm>
          <a:prstGeom prst="line">
            <a:avLst/>
          </a:prstGeom>
          <a:ln w="3810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sp>
        <p:nvSpPr>
          <p:cNvPr id="12" name="Sun 11"/>
          <p:cNvSpPr/>
          <p:nvPr/>
        </p:nvSpPr>
        <p:spPr>
          <a:xfrm>
            <a:off x="1359469" y="4642784"/>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Content Placeholder 3"/>
          <p:cNvSpPr txBox="1">
            <a:spLocks/>
          </p:cNvSpPr>
          <p:nvPr/>
        </p:nvSpPr>
        <p:spPr>
          <a:xfrm>
            <a:off x="1475656" y="3789040"/>
            <a:ext cx="6552728" cy="792088"/>
          </a:xfrm>
          <a:prstGeom prst="rect">
            <a:avLst/>
          </a:prstGeom>
        </p:spPr>
        <p:txBody>
          <a:bodyPr lIns="144000" tIns="144000">
            <a:normAutofit/>
          </a:bodyPr>
          <a:lstStyle/>
          <a:p>
            <a:pPr marL="448056" lvl="0" indent="-384048" fontAlgn="auto">
              <a:spcBef>
                <a:spcPct val="20000"/>
              </a:spcBef>
              <a:spcAft>
                <a:spcPts val="0"/>
              </a:spcAft>
              <a:buClr>
                <a:srgbClr val="FFC000"/>
              </a:buClr>
              <a:buSzPct val="70000"/>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Contrib. </a:t>
            </a:r>
            <a:r>
              <a:rPr lang="en-US" sz="3000" dirty="0" smtClean="0">
                <a:latin typeface="+mn-lt"/>
              </a:rPr>
              <a:t>≈</a:t>
            </a: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 k / (</a:t>
            </a:r>
            <a:r>
              <a:rPr kumimoji="0" lang="en-US" sz="3000" b="0" i="0" u="none" strike="noStrike" kern="1200" cap="none" spc="0" normalizeH="0" baseline="0" noProof="0" dirty="0" smtClean="0">
                <a:ln>
                  <a:noFill/>
                </a:ln>
                <a:solidFill>
                  <a:srgbClr val="FFC000"/>
                </a:solidFill>
                <a:effectLst/>
                <a:uLnTx/>
                <a:uFillTx/>
                <a:latin typeface="Calibri" pitchFamily="34" charset="0"/>
                <a:ea typeface="+mn-ea"/>
                <a:cs typeface="+mn-cs"/>
              </a:rPr>
              <a:t>max(</a:t>
            </a: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d</a:t>
            </a:r>
            <a:r>
              <a:rPr kumimoji="0" lang="en-US" sz="3000" b="0" i="0" u="none" strike="noStrike" kern="1200" cap="none" spc="0" normalizeH="0" baseline="0" noProof="0" dirty="0" smtClean="0">
                <a:ln>
                  <a:noFill/>
                </a:ln>
                <a:solidFill>
                  <a:srgbClr val="FFC000"/>
                </a:solidFill>
                <a:effectLst/>
                <a:uLnTx/>
                <a:uFillTx/>
                <a:latin typeface="Calibri" pitchFamily="34" charset="0"/>
                <a:ea typeface="+mn-ea"/>
                <a:cs typeface="+mn-cs"/>
              </a:rPr>
              <a:t>, m)</a:t>
            </a: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^2)</a:t>
            </a:r>
            <a:endParaRPr kumimoji="0" lang="en-US" sz="3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cxnSp>
        <p:nvCxnSpPr>
          <p:cNvPr id="16" name="Straight Connector 15"/>
          <p:cNvCxnSpPr/>
          <p:nvPr/>
        </p:nvCxnSpPr>
        <p:spPr>
          <a:xfrm>
            <a:off x="1475656" y="5157192"/>
            <a:ext cx="5976664"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75656" y="908720"/>
            <a:ext cx="0" cy="2232248"/>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666875" y="790575"/>
            <a:ext cx="5686425" cy="2181225"/>
          </a:xfrm>
          <a:custGeom>
            <a:avLst/>
            <a:gdLst>
              <a:gd name="connsiteX0" fmla="*/ 5686425 w 5686425"/>
              <a:gd name="connsiteY0" fmla="*/ 2181225 h 2181225"/>
              <a:gd name="connsiteX1" fmla="*/ 3714750 w 5686425"/>
              <a:gd name="connsiteY1" fmla="*/ 2133600 h 2181225"/>
              <a:gd name="connsiteX2" fmla="*/ 1809750 w 5686425"/>
              <a:gd name="connsiteY2" fmla="*/ 1990725 h 2181225"/>
              <a:gd name="connsiteX3" fmla="*/ 609600 w 5686425"/>
              <a:gd name="connsiteY3" fmla="*/ 1524000 h 2181225"/>
              <a:gd name="connsiteX4" fmla="*/ 0 w 5686425"/>
              <a:gd name="connsiteY4" fmla="*/ 0 h 2181225"/>
              <a:gd name="connsiteX0" fmla="*/ 5686425 w 5686425"/>
              <a:gd name="connsiteY0" fmla="*/ 2181225 h 2181225"/>
              <a:gd name="connsiteX1" fmla="*/ 3714750 w 5686425"/>
              <a:gd name="connsiteY1" fmla="*/ 2133600 h 2181225"/>
              <a:gd name="connsiteX2" fmla="*/ 1809750 w 5686425"/>
              <a:gd name="connsiteY2" fmla="*/ 1990725 h 2181225"/>
              <a:gd name="connsiteX3" fmla="*/ 528861 w 5686425"/>
              <a:gd name="connsiteY3" fmla="*/ 1558305 h 2181225"/>
              <a:gd name="connsiteX4" fmla="*/ 0 w 5686425"/>
              <a:gd name="connsiteY4" fmla="*/ 0 h 2181225"/>
              <a:gd name="connsiteX0" fmla="*/ 5686425 w 5686425"/>
              <a:gd name="connsiteY0" fmla="*/ 2181225 h 2181225"/>
              <a:gd name="connsiteX1" fmla="*/ 3714750 w 5686425"/>
              <a:gd name="connsiteY1" fmla="*/ 2133600 h 2181225"/>
              <a:gd name="connsiteX2" fmla="*/ 1680989 w 5686425"/>
              <a:gd name="connsiteY2" fmla="*/ 1990353 h 2181225"/>
              <a:gd name="connsiteX3" fmla="*/ 528861 w 5686425"/>
              <a:gd name="connsiteY3" fmla="*/ 1558305 h 2181225"/>
              <a:gd name="connsiteX4" fmla="*/ 0 w 5686425"/>
              <a:gd name="connsiteY4" fmla="*/ 0 h 2181225"/>
              <a:gd name="connsiteX0" fmla="*/ 5686425 w 5686425"/>
              <a:gd name="connsiteY0" fmla="*/ 2181225 h 2181225"/>
              <a:gd name="connsiteX1" fmla="*/ 3714750 w 5686425"/>
              <a:gd name="connsiteY1" fmla="*/ 2133600 h 2181225"/>
              <a:gd name="connsiteX2" fmla="*/ 1680989 w 5686425"/>
              <a:gd name="connsiteY2" fmla="*/ 1990353 h 2181225"/>
              <a:gd name="connsiteX3" fmla="*/ 528861 w 5686425"/>
              <a:gd name="connsiteY3" fmla="*/ 1558305 h 2181225"/>
              <a:gd name="connsiteX4" fmla="*/ 0 w 5686425"/>
              <a:gd name="connsiteY4" fmla="*/ 0 h 2181225"/>
              <a:gd name="connsiteX0" fmla="*/ 5686425 w 5686425"/>
              <a:gd name="connsiteY0" fmla="*/ 2181225 h 2181225"/>
              <a:gd name="connsiteX1" fmla="*/ 3714750 w 5686425"/>
              <a:gd name="connsiteY1" fmla="*/ 2133600 h 2181225"/>
              <a:gd name="connsiteX2" fmla="*/ 1680989 w 5686425"/>
              <a:gd name="connsiteY2" fmla="*/ 1990353 h 2181225"/>
              <a:gd name="connsiteX3" fmla="*/ 528861 w 5686425"/>
              <a:gd name="connsiteY3" fmla="*/ 1558305 h 2181225"/>
              <a:gd name="connsiteX4" fmla="*/ 0 w 5686425"/>
              <a:gd name="connsiteY4" fmla="*/ 0 h 2181225"/>
              <a:gd name="connsiteX0" fmla="*/ 5686425 w 5686425"/>
              <a:gd name="connsiteY0" fmla="*/ 2181225 h 2181225"/>
              <a:gd name="connsiteX1" fmla="*/ 3714750 w 5686425"/>
              <a:gd name="connsiteY1" fmla="*/ 2133600 h 2181225"/>
              <a:gd name="connsiteX2" fmla="*/ 1680989 w 5686425"/>
              <a:gd name="connsiteY2" fmla="*/ 1990353 h 2181225"/>
              <a:gd name="connsiteX3" fmla="*/ 528861 w 5686425"/>
              <a:gd name="connsiteY3" fmla="*/ 1558305 h 2181225"/>
              <a:gd name="connsiteX4" fmla="*/ 0 w 5686425"/>
              <a:gd name="connsiteY4" fmla="*/ 0 h 218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425" h="2181225">
                <a:moveTo>
                  <a:pt x="5686425" y="2181225"/>
                </a:moveTo>
                <a:cubicBezTo>
                  <a:pt x="5023644" y="2173287"/>
                  <a:pt x="4382323" y="2165412"/>
                  <a:pt x="3714750" y="2133600"/>
                </a:cubicBezTo>
                <a:cubicBezTo>
                  <a:pt x="3047177" y="2101788"/>
                  <a:pt x="2256147" y="2051930"/>
                  <a:pt x="1680989" y="1990353"/>
                </a:cubicBezTo>
                <a:cubicBezTo>
                  <a:pt x="1154175" y="1938276"/>
                  <a:pt x="809026" y="1890030"/>
                  <a:pt x="528861" y="1558305"/>
                </a:cubicBezTo>
                <a:cubicBezTo>
                  <a:pt x="248696" y="1226580"/>
                  <a:pt x="98425" y="254000"/>
                  <a:pt x="0" y="0"/>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ontent Placeholder 3"/>
          <p:cNvSpPr txBox="1">
            <a:spLocks/>
          </p:cNvSpPr>
          <p:nvPr/>
        </p:nvSpPr>
        <p:spPr>
          <a:xfrm>
            <a:off x="3084561" y="3068960"/>
            <a:ext cx="623343" cy="504056"/>
          </a:xfrm>
          <a:prstGeom prst="rect">
            <a:avLst/>
          </a:prstGeom>
        </p:spPr>
        <p:txBody>
          <a:bodyPr lIns="144000" tIns="144000">
            <a:normAutofit fontScale="77500" lnSpcReduction="20000"/>
          </a:bodyPr>
          <a:lstStyle/>
          <a:p>
            <a:pPr marL="448056" marR="0" lvl="0" indent="-384048"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dirty="0" smtClean="0">
                <a:solidFill>
                  <a:srgbClr val="FFC000"/>
                </a:solidFill>
                <a:latin typeface="Calibri" pitchFamily="34" charset="0"/>
                <a:cs typeface="+mn-cs"/>
              </a:rPr>
              <a:t>m</a:t>
            </a:r>
            <a:endParaRPr kumimoji="0" lang="en-US" sz="3000" b="0" i="0" u="none" strike="noStrike" kern="1200" cap="none" spc="0" normalizeH="0" baseline="0" noProof="0" dirty="0">
              <a:ln>
                <a:noFill/>
              </a:ln>
              <a:solidFill>
                <a:srgbClr val="FFC000"/>
              </a:solidFill>
              <a:effectLst/>
              <a:uLnTx/>
              <a:uFillTx/>
              <a:latin typeface="Calibri" pitchFamily="34" charset="0"/>
              <a:ea typeface="+mn-ea"/>
              <a:cs typeface="+mn-cs"/>
            </a:endParaRPr>
          </a:p>
        </p:txBody>
      </p:sp>
      <p:cxnSp>
        <p:nvCxnSpPr>
          <p:cNvPr id="24" name="Straight Connector 23"/>
          <p:cNvCxnSpPr/>
          <p:nvPr/>
        </p:nvCxnSpPr>
        <p:spPr>
          <a:xfrm flipH="1">
            <a:off x="1475656" y="2780928"/>
            <a:ext cx="1872208" cy="0"/>
          </a:xfrm>
          <a:prstGeom prst="line">
            <a:avLst/>
          </a:prstGeom>
          <a:ln w="254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75656" y="3140968"/>
            <a:ext cx="5976664"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771800" y="5085184"/>
            <a:ext cx="144016" cy="144016"/>
          </a:xfrm>
          <a:prstGeom prst="rect">
            <a:avLst/>
          </a:prstGeom>
          <a:solidFill>
            <a:schemeClr val="accent5"/>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7" name="Straight Connector 26"/>
          <p:cNvCxnSpPr/>
          <p:nvPr/>
        </p:nvCxnSpPr>
        <p:spPr>
          <a:xfrm>
            <a:off x="3131840" y="5013176"/>
            <a:ext cx="0" cy="288032"/>
          </a:xfrm>
          <a:prstGeom prst="line">
            <a:avLst/>
          </a:prstGeom>
          <a:ln w="254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47864" y="2780928"/>
            <a:ext cx="0" cy="432048"/>
          </a:xfrm>
          <a:prstGeom prst="line">
            <a:avLst/>
          </a:prstGeom>
          <a:ln w="254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34" name="Content Placeholder 3"/>
          <p:cNvSpPr txBox="1">
            <a:spLocks/>
          </p:cNvSpPr>
          <p:nvPr/>
        </p:nvSpPr>
        <p:spPr>
          <a:xfrm>
            <a:off x="2868537" y="5157192"/>
            <a:ext cx="623343" cy="504056"/>
          </a:xfrm>
          <a:prstGeom prst="rect">
            <a:avLst/>
          </a:prstGeom>
        </p:spPr>
        <p:txBody>
          <a:bodyPr lIns="144000" tIns="144000">
            <a:normAutofit fontScale="77500" lnSpcReduction="20000"/>
          </a:bodyPr>
          <a:lstStyle/>
          <a:p>
            <a:pPr marL="448056" marR="0" lvl="0" indent="-384048"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0" i="0" u="none" strike="noStrike" kern="1200" cap="none" spc="0" normalizeH="0" baseline="0" noProof="0" dirty="0" smtClean="0">
                <a:ln>
                  <a:noFill/>
                </a:ln>
                <a:solidFill>
                  <a:srgbClr val="FFC000"/>
                </a:solidFill>
                <a:effectLst/>
                <a:uLnTx/>
                <a:uFillTx/>
                <a:latin typeface="Calibri" pitchFamily="34" charset="0"/>
                <a:ea typeface="+mn-ea"/>
                <a:cs typeface="+mn-cs"/>
              </a:rPr>
              <a:t>m</a:t>
            </a:r>
            <a:endParaRPr kumimoji="0" lang="en-US" sz="3000" b="0" i="0" u="none" strike="noStrike" kern="1200" cap="none" spc="0" normalizeH="0" baseline="0" noProof="0" dirty="0">
              <a:ln>
                <a:noFill/>
              </a:ln>
              <a:solidFill>
                <a:srgbClr val="FFC000"/>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0"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1475656" y="4005064"/>
            <a:ext cx="0" cy="1152128"/>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475656" y="2780928"/>
            <a:ext cx="1872208" cy="360040"/>
          </a:xfrm>
          <a:prstGeom prst="rect">
            <a:avLst/>
          </a:prstGeom>
          <a:solidFill>
            <a:srgbClr val="FFC000">
              <a:alpha val="30000"/>
            </a:srgb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Clamping</a:t>
            </a:r>
            <a:endParaRPr lang="en-US" dirty="0"/>
          </a:p>
        </p:txBody>
      </p:sp>
      <p:cxnSp>
        <p:nvCxnSpPr>
          <p:cNvPr id="9" name="Straight Connector 8"/>
          <p:cNvCxnSpPr/>
          <p:nvPr/>
        </p:nvCxnSpPr>
        <p:spPr>
          <a:xfrm>
            <a:off x="1475656" y="5157192"/>
            <a:ext cx="5976664"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78280" y="4779268"/>
            <a:ext cx="1363980" cy="373380"/>
          </a:xfrm>
          <a:prstGeom prst="line">
            <a:avLst/>
          </a:prstGeom>
          <a:ln w="3810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sp>
        <p:nvSpPr>
          <p:cNvPr id="12" name="Sun 11"/>
          <p:cNvSpPr/>
          <p:nvPr/>
        </p:nvSpPr>
        <p:spPr>
          <a:xfrm>
            <a:off x="1359469" y="4642784"/>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Content Placeholder 3"/>
          <p:cNvSpPr txBox="1">
            <a:spLocks/>
          </p:cNvSpPr>
          <p:nvPr/>
        </p:nvSpPr>
        <p:spPr>
          <a:xfrm>
            <a:off x="1475656" y="3789040"/>
            <a:ext cx="6552728" cy="792088"/>
          </a:xfrm>
          <a:prstGeom prst="rect">
            <a:avLst/>
          </a:prstGeom>
        </p:spPr>
        <p:txBody>
          <a:bodyPr lIns="144000" tIns="144000">
            <a:normAutofit/>
          </a:bodyPr>
          <a:lstStyle/>
          <a:p>
            <a:pPr marL="448056" lvl="0" indent="-384048" fontAlgn="auto">
              <a:spcBef>
                <a:spcPct val="20000"/>
              </a:spcBef>
              <a:spcAft>
                <a:spcPts val="0"/>
              </a:spcAft>
              <a:buClr>
                <a:srgbClr val="FFC000"/>
              </a:buClr>
              <a:buSzPct val="70000"/>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Contrib. </a:t>
            </a:r>
            <a:r>
              <a:rPr lang="en-US" sz="3000" dirty="0" smtClean="0">
                <a:latin typeface="+mn-lt"/>
              </a:rPr>
              <a:t>≈</a:t>
            </a: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 </a:t>
            </a:r>
            <a:r>
              <a:rPr lang="en-US" sz="3000" dirty="0" smtClean="0">
                <a:solidFill>
                  <a:srgbClr val="FFC000"/>
                </a:solidFill>
                <a:latin typeface="Calibri" pitchFamily="34" charset="0"/>
                <a:cs typeface="+mn-cs"/>
              </a:rPr>
              <a:t>min(</a:t>
            </a:r>
            <a:r>
              <a:rPr lang="en-US" sz="3000" dirty="0" smtClean="0">
                <a:latin typeface="Calibri" pitchFamily="34" charset="0"/>
                <a:cs typeface="+mn-cs"/>
              </a:rPr>
              <a:t> k </a:t>
            </a: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 </a:t>
            </a:r>
            <a:r>
              <a:rPr lang="en-US" sz="3000" dirty="0" smtClean="0">
                <a:latin typeface="Calibri" pitchFamily="34" charset="0"/>
                <a:cs typeface="+mn-cs"/>
              </a:rPr>
              <a:t>d^2, </a:t>
            </a:r>
            <a:r>
              <a:rPr lang="en-US" sz="3000" dirty="0" smtClean="0">
                <a:solidFill>
                  <a:srgbClr val="FF0000"/>
                </a:solidFill>
                <a:latin typeface="Calibri" pitchFamily="34" charset="0"/>
                <a:cs typeface="+mn-cs"/>
              </a:rPr>
              <a:t>b</a:t>
            </a:r>
            <a:r>
              <a:rPr lang="en-US" sz="3000" dirty="0" smtClean="0">
                <a:latin typeface="Calibri" pitchFamily="34" charset="0"/>
                <a:cs typeface="+mn-cs"/>
              </a:rPr>
              <a:t> </a:t>
            </a:r>
            <a:r>
              <a:rPr lang="en-US" sz="3000" dirty="0" smtClean="0">
                <a:latin typeface="Calibri" pitchFamily="34" charset="0"/>
                <a:cs typeface="+mn-cs"/>
              </a:rPr>
              <a:t>)</a:t>
            </a:r>
            <a:endParaRPr kumimoji="0" lang="en-US" sz="3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cxnSp>
        <p:nvCxnSpPr>
          <p:cNvPr id="16" name="Straight Connector 15"/>
          <p:cNvCxnSpPr/>
          <p:nvPr/>
        </p:nvCxnSpPr>
        <p:spPr>
          <a:xfrm>
            <a:off x="1475656" y="5157192"/>
            <a:ext cx="5976664"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75656" y="5157192"/>
            <a:ext cx="5976664"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75656" y="908720"/>
            <a:ext cx="0" cy="2232248"/>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666875" y="790575"/>
            <a:ext cx="5686425" cy="2181225"/>
          </a:xfrm>
          <a:custGeom>
            <a:avLst/>
            <a:gdLst>
              <a:gd name="connsiteX0" fmla="*/ 5686425 w 5686425"/>
              <a:gd name="connsiteY0" fmla="*/ 2181225 h 2181225"/>
              <a:gd name="connsiteX1" fmla="*/ 3714750 w 5686425"/>
              <a:gd name="connsiteY1" fmla="*/ 2133600 h 2181225"/>
              <a:gd name="connsiteX2" fmla="*/ 1809750 w 5686425"/>
              <a:gd name="connsiteY2" fmla="*/ 1990725 h 2181225"/>
              <a:gd name="connsiteX3" fmla="*/ 609600 w 5686425"/>
              <a:gd name="connsiteY3" fmla="*/ 1524000 h 2181225"/>
              <a:gd name="connsiteX4" fmla="*/ 0 w 5686425"/>
              <a:gd name="connsiteY4" fmla="*/ 0 h 2181225"/>
              <a:gd name="connsiteX0" fmla="*/ 5686425 w 5686425"/>
              <a:gd name="connsiteY0" fmla="*/ 2181225 h 2181225"/>
              <a:gd name="connsiteX1" fmla="*/ 3714750 w 5686425"/>
              <a:gd name="connsiteY1" fmla="*/ 2133600 h 2181225"/>
              <a:gd name="connsiteX2" fmla="*/ 1809750 w 5686425"/>
              <a:gd name="connsiteY2" fmla="*/ 1990725 h 2181225"/>
              <a:gd name="connsiteX3" fmla="*/ 528861 w 5686425"/>
              <a:gd name="connsiteY3" fmla="*/ 1558305 h 2181225"/>
              <a:gd name="connsiteX4" fmla="*/ 0 w 5686425"/>
              <a:gd name="connsiteY4" fmla="*/ 0 h 2181225"/>
              <a:gd name="connsiteX0" fmla="*/ 5686425 w 5686425"/>
              <a:gd name="connsiteY0" fmla="*/ 2181225 h 2181225"/>
              <a:gd name="connsiteX1" fmla="*/ 3714750 w 5686425"/>
              <a:gd name="connsiteY1" fmla="*/ 2133600 h 2181225"/>
              <a:gd name="connsiteX2" fmla="*/ 1680989 w 5686425"/>
              <a:gd name="connsiteY2" fmla="*/ 1990353 h 2181225"/>
              <a:gd name="connsiteX3" fmla="*/ 528861 w 5686425"/>
              <a:gd name="connsiteY3" fmla="*/ 1558305 h 2181225"/>
              <a:gd name="connsiteX4" fmla="*/ 0 w 5686425"/>
              <a:gd name="connsiteY4" fmla="*/ 0 h 2181225"/>
              <a:gd name="connsiteX0" fmla="*/ 5686425 w 5686425"/>
              <a:gd name="connsiteY0" fmla="*/ 2181225 h 2181225"/>
              <a:gd name="connsiteX1" fmla="*/ 3714750 w 5686425"/>
              <a:gd name="connsiteY1" fmla="*/ 2133600 h 2181225"/>
              <a:gd name="connsiteX2" fmla="*/ 1680989 w 5686425"/>
              <a:gd name="connsiteY2" fmla="*/ 1990353 h 2181225"/>
              <a:gd name="connsiteX3" fmla="*/ 528861 w 5686425"/>
              <a:gd name="connsiteY3" fmla="*/ 1558305 h 2181225"/>
              <a:gd name="connsiteX4" fmla="*/ 0 w 5686425"/>
              <a:gd name="connsiteY4" fmla="*/ 0 h 2181225"/>
              <a:gd name="connsiteX0" fmla="*/ 5686425 w 5686425"/>
              <a:gd name="connsiteY0" fmla="*/ 2181225 h 2181225"/>
              <a:gd name="connsiteX1" fmla="*/ 3714750 w 5686425"/>
              <a:gd name="connsiteY1" fmla="*/ 2133600 h 2181225"/>
              <a:gd name="connsiteX2" fmla="*/ 1680989 w 5686425"/>
              <a:gd name="connsiteY2" fmla="*/ 1990353 h 2181225"/>
              <a:gd name="connsiteX3" fmla="*/ 528861 w 5686425"/>
              <a:gd name="connsiteY3" fmla="*/ 1558305 h 2181225"/>
              <a:gd name="connsiteX4" fmla="*/ 0 w 5686425"/>
              <a:gd name="connsiteY4" fmla="*/ 0 h 2181225"/>
              <a:gd name="connsiteX0" fmla="*/ 5686425 w 5686425"/>
              <a:gd name="connsiteY0" fmla="*/ 2181225 h 2181225"/>
              <a:gd name="connsiteX1" fmla="*/ 3714750 w 5686425"/>
              <a:gd name="connsiteY1" fmla="*/ 2133600 h 2181225"/>
              <a:gd name="connsiteX2" fmla="*/ 1680989 w 5686425"/>
              <a:gd name="connsiteY2" fmla="*/ 1990353 h 2181225"/>
              <a:gd name="connsiteX3" fmla="*/ 528861 w 5686425"/>
              <a:gd name="connsiteY3" fmla="*/ 1558305 h 2181225"/>
              <a:gd name="connsiteX4" fmla="*/ 0 w 5686425"/>
              <a:gd name="connsiteY4" fmla="*/ 0 h 218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425" h="2181225">
                <a:moveTo>
                  <a:pt x="5686425" y="2181225"/>
                </a:moveTo>
                <a:cubicBezTo>
                  <a:pt x="5023644" y="2173287"/>
                  <a:pt x="4382323" y="2165412"/>
                  <a:pt x="3714750" y="2133600"/>
                </a:cubicBezTo>
                <a:cubicBezTo>
                  <a:pt x="3047177" y="2101788"/>
                  <a:pt x="2256147" y="2051930"/>
                  <a:pt x="1680989" y="1990353"/>
                </a:cubicBezTo>
                <a:cubicBezTo>
                  <a:pt x="1154175" y="1938276"/>
                  <a:pt x="809026" y="1890030"/>
                  <a:pt x="528861" y="1558305"/>
                </a:cubicBezTo>
                <a:cubicBezTo>
                  <a:pt x="248696" y="1226580"/>
                  <a:pt x="98425" y="254000"/>
                  <a:pt x="0" y="0"/>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ontent Placeholder 3"/>
          <p:cNvSpPr txBox="1">
            <a:spLocks/>
          </p:cNvSpPr>
          <p:nvPr/>
        </p:nvSpPr>
        <p:spPr>
          <a:xfrm>
            <a:off x="1043608" y="2492896"/>
            <a:ext cx="623343" cy="504056"/>
          </a:xfrm>
          <a:prstGeom prst="rect">
            <a:avLst/>
          </a:prstGeom>
        </p:spPr>
        <p:txBody>
          <a:bodyPr lIns="144000" tIns="144000">
            <a:normAutofit fontScale="77500" lnSpcReduction="20000"/>
          </a:bodyPr>
          <a:lstStyle/>
          <a:p>
            <a:pPr marL="448056" marR="0" lvl="0" indent="-384048"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0" i="0" u="none" strike="noStrike" kern="1200" cap="none" spc="0" normalizeH="0" baseline="0" noProof="0" dirty="0" smtClean="0">
                <a:ln>
                  <a:noFill/>
                </a:ln>
                <a:solidFill>
                  <a:srgbClr val="FF0000"/>
                </a:solidFill>
                <a:effectLst/>
                <a:uLnTx/>
                <a:uFillTx/>
                <a:latin typeface="Calibri" pitchFamily="34" charset="0"/>
                <a:ea typeface="+mn-ea"/>
                <a:cs typeface="+mn-cs"/>
              </a:rPr>
              <a:t>b</a:t>
            </a:r>
            <a:endParaRPr kumimoji="0" lang="en-US" sz="3000" b="0" i="0" u="none" strike="noStrike" kern="1200" cap="none" spc="0" normalizeH="0" baseline="0" noProof="0" dirty="0">
              <a:ln>
                <a:noFill/>
              </a:ln>
              <a:solidFill>
                <a:srgbClr val="FF0000"/>
              </a:solidFill>
              <a:effectLst/>
              <a:uLnTx/>
              <a:uFillTx/>
              <a:latin typeface="Calibri" pitchFamily="34" charset="0"/>
              <a:ea typeface="+mn-ea"/>
              <a:cs typeface="+mn-cs"/>
            </a:endParaRPr>
          </a:p>
        </p:txBody>
      </p:sp>
      <p:cxnSp>
        <p:nvCxnSpPr>
          <p:cNvPr id="24" name="Straight Connector 23"/>
          <p:cNvCxnSpPr/>
          <p:nvPr/>
        </p:nvCxnSpPr>
        <p:spPr>
          <a:xfrm flipH="1">
            <a:off x="1403648" y="2780928"/>
            <a:ext cx="1944216" cy="0"/>
          </a:xfrm>
          <a:prstGeom prst="line">
            <a:avLst/>
          </a:prstGeom>
          <a:ln w="254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75656" y="3140968"/>
            <a:ext cx="5976664"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771800" y="5085184"/>
            <a:ext cx="144016" cy="144016"/>
          </a:xfrm>
          <a:prstGeom prst="rect">
            <a:avLst/>
          </a:prstGeom>
          <a:solidFill>
            <a:schemeClr val="accent5"/>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7" name="Straight Connector 26"/>
          <p:cNvCxnSpPr/>
          <p:nvPr/>
        </p:nvCxnSpPr>
        <p:spPr>
          <a:xfrm>
            <a:off x="3131840" y="5013176"/>
            <a:ext cx="0" cy="288032"/>
          </a:xfrm>
          <a:prstGeom prst="line">
            <a:avLst/>
          </a:prstGeom>
          <a:ln w="254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47864" y="2780928"/>
            <a:ext cx="0" cy="360040"/>
          </a:xfrm>
          <a:prstGeom prst="line">
            <a:avLst/>
          </a:prstGeom>
          <a:ln w="254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34" name="Content Placeholder 3"/>
          <p:cNvSpPr txBox="1">
            <a:spLocks/>
          </p:cNvSpPr>
          <p:nvPr/>
        </p:nvSpPr>
        <p:spPr>
          <a:xfrm>
            <a:off x="2868537" y="5157192"/>
            <a:ext cx="623343" cy="504056"/>
          </a:xfrm>
          <a:prstGeom prst="rect">
            <a:avLst/>
          </a:prstGeom>
        </p:spPr>
        <p:txBody>
          <a:bodyPr lIns="144000" tIns="144000">
            <a:normAutofit fontScale="77500" lnSpcReduction="20000"/>
          </a:bodyPr>
          <a:lstStyle/>
          <a:p>
            <a:pPr marL="448056" marR="0" lvl="0" indent="-384048"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0" i="0" u="none" strike="noStrike" kern="1200" cap="none" spc="0" normalizeH="0" baseline="0" noProof="0" dirty="0" smtClean="0">
                <a:ln>
                  <a:noFill/>
                </a:ln>
                <a:solidFill>
                  <a:srgbClr val="FF0000"/>
                </a:solidFill>
                <a:effectLst/>
                <a:uLnTx/>
                <a:uFillTx/>
                <a:latin typeface="Calibri" pitchFamily="34" charset="0"/>
                <a:ea typeface="+mn-ea"/>
                <a:cs typeface="+mn-cs"/>
              </a:rPr>
              <a:t>b</a:t>
            </a:r>
            <a:endParaRPr kumimoji="0" lang="en-US" sz="3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Clamping – some math</a:t>
            </a:r>
            <a:endParaRPr lang="en-US" dirty="0"/>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p:txBody>
          <a:bodyPr/>
          <a:lstStyle/>
          <a:p>
            <a:r>
              <a:rPr lang="en-US" dirty="0" smtClean="0"/>
              <a:t>Contribution ≈  k / d^2</a:t>
            </a:r>
          </a:p>
          <a:p>
            <a:r>
              <a:rPr lang="en-US" dirty="0" smtClean="0"/>
              <a:t>P( </a:t>
            </a:r>
            <a:r>
              <a:rPr lang="en-US" dirty="0" err="1" smtClean="0"/>
              <a:t>ray.length</a:t>
            </a:r>
            <a:r>
              <a:rPr lang="en-US" dirty="0" smtClean="0"/>
              <a:t> )  ≈ ray.length^2</a:t>
            </a:r>
          </a:p>
          <a:p>
            <a:r>
              <a:rPr lang="en-US" dirty="0" err="1" smtClean="0"/>
              <a:t>Mathematica</a:t>
            </a:r>
            <a:r>
              <a:rPr lang="en-US" dirty="0" smtClean="0"/>
              <a:t> happens</a:t>
            </a:r>
          </a:p>
          <a:p>
            <a:r>
              <a:rPr lang="en-US" dirty="0" smtClean="0"/>
              <a:t>Variance ≈ </a:t>
            </a:r>
            <a:r>
              <a:rPr lang="en-US" dirty="0" err="1" smtClean="0"/>
              <a:t>sqrt</a:t>
            </a:r>
            <a:r>
              <a:rPr lang="en-US" dirty="0" smtClean="0"/>
              <a:t>( </a:t>
            </a:r>
            <a:r>
              <a:rPr lang="en-US" dirty="0" smtClean="0">
                <a:solidFill>
                  <a:srgbClr val="FF0000"/>
                </a:solidFill>
              </a:rPr>
              <a:t>b</a:t>
            </a:r>
            <a:r>
              <a:rPr lang="en-US" dirty="0" smtClean="0"/>
              <a:t> </a:t>
            </a:r>
            <a:r>
              <a:rPr lang="en-US" dirty="0" smtClean="0"/>
              <a:t>)</a:t>
            </a:r>
          </a:p>
          <a:p>
            <a:r>
              <a:rPr lang="en-US" dirty="0" smtClean="0"/>
              <a:t>Bias ≈ 1 / </a:t>
            </a:r>
            <a:r>
              <a:rPr lang="en-US" dirty="0" err="1" smtClean="0"/>
              <a:t>sqrt</a:t>
            </a:r>
            <a:r>
              <a:rPr lang="en-US" dirty="0" smtClean="0"/>
              <a:t>( </a:t>
            </a:r>
            <a:r>
              <a:rPr lang="en-US" dirty="0" smtClean="0">
                <a:solidFill>
                  <a:srgbClr val="FF0000"/>
                </a:solidFill>
              </a:rPr>
              <a:t>b</a:t>
            </a:r>
            <a:r>
              <a:rPr lang="en-US" dirty="0" smtClean="0"/>
              <a:t> </a:t>
            </a:r>
            <a:r>
              <a:rPr lang="en-US" dirty="0" smtClean="0"/>
              <a:t>)</a:t>
            </a:r>
          </a:p>
          <a:p>
            <a:r>
              <a:rPr lang="en-US" dirty="0" smtClean="0"/>
              <a:t>MSE = Variance + Bias^2 = </a:t>
            </a:r>
            <a:r>
              <a:rPr lang="en-US" dirty="0" err="1" smtClean="0"/>
              <a:t>sqrt</a:t>
            </a:r>
            <a:r>
              <a:rPr lang="en-US" dirty="0" smtClean="0"/>
              <a:t>( </a:t>
            </a:r>
            <a:r>
              <a:rPr lang="en-US" dirty="0" smtClean="0">
                <a:solidFill>
                  <a:srgbClr val="FF0000"/>
                </a:solidFill>
              </a:rPr>
              <a:t>b</a:t>
            </a:r>
            <a:r>
              <a:rPr lang="en-US" dirty="0" smtClean="0"/>
              <a:t> </a:t>
            </a:r>
            <a:r>
              <a:rPr lang="en-US" dirty="0" smtClean="0"/>
              <a:t>) + 1 / </a:t>
            </a:r>
            <a:r>
              <a:rPr lang="en-US" dirty="0" smtClean="0">
                <a:solidFill>
                  <a:srgbClr val="FF0000"/>
                </a:solidFill>
              </a:rPr>
              <a:t>b</a:t>
            </a:r>
            <a:endParaRPr lang="en-US" dirty="0" smtClean="0">
              <a:solidFill>
                <a:srgbClr val="FF0000"/>
              </a:solidFill>
            </a:endParaRPr>
          </a:p>
          <a:p>
            <a:r>
              <a:rPr lang="en-US" dirty="0" smtClean="0"/>
              <a:t>Optimal convergence:</a:t>
            </a:r>
          </a:p>
          <a:p>
            <a:pPr lvl="1" algn="ctr">
              <a:buNone/>
            </a:pPr>
            <a:r>
              <a:rPr lang="en-US" dirty="0" smtClean="0"/>
              <a:t>		</a:t>
            </a:r>
            <a:r>
              <a:rPr lang="en-US" sz="4800" dirty="0" smtClean="0">
                <a:solidFill>
                  <a:srgbClr val="FF0000"/>
                </a:solidFill>
              </a:rPr>
              <a:t>b</a:t>
            </a:r>
            <a:r>
              <a:rPr lang="en-US" sz="4800" dirty="0" smtClean="0"/>
              <a:t> </a:t>
            </a:r>
            <a:r>
              <a:rPr lang="en-US" sz="4800" dirty="0" smtClean="0"/>
              <a:t>= base * iteration ^ </a:t>
            </a:r>
            <a:r>
              <a:rPr lang="en-US" sz="4800" dirty="0" smtClean="0">
                <a:solidFill>
                  <a:srgbClr val="FFC000"/>
                </a:solidFill>
              </a:rPr>
              <a:t>0.66</a:t>
            </a:r>
            <a:endParaRPr lang="en-US" sz="48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Dropbox\PapersWIP\sigtalk\presentation\images\biolit_by_clamping\lcc20.png"/>
          <p:cNvPicPr>
            <a:picLocks noChangeAspect="1" noChangeArrowheads="1"/>
          </p:cNvPicPr>
          <p:nvPr/>
        </p:nvPicPr>
        <p:blipFill>
          <a:blip r:embed="rId3" cstate="print"/>
          <a:srcRect/>
          <a:stretch>
            <a:fillRect/>
          </a:stretch>
        </p:blipFill>
        <p:spPr bwMode="auto">
          <a:xfrm>
            <a:off x="755576" y="764704"/>
            <a:ext cx="7618412" cy="5791200"/>
          </a:xfrm>
          <a:prstGeom prst="rect">
            <a:avLst/>
          </a:prstGeom>
          <a:noFill/>
        </p:spPr>
      </p:pic>
      <p:sp>
        <p:nvSpPr>
          <p:cNvPr id="2" name="Title 1"/>
          <p:cNvSpPr>
            <a:spLocks noGrp="1"/>
          </p:cNvSpPr>
          <p:nvPr>
            <p:ph type="title"/>
          </p:nvPr>
        </p:nvSpPr>
        <p:spPr/>
        <p:txBody>
          <a:bodyPr/>
          <a:lstStyle/>
          <a:p>
            <a:r>
              <a:rPr lang="en-US" dirty="0" smtClean="0"/>
              <a:t>Results – Manual clamping</a:t>
            </a:r>
            <a:endParaRPr lang="en-US" dirty="0"/>
          </a:p>
        </p:txBody>
      </p:sp>
      <p:sp>
        <p:nvSpPr>
          <p:cNvPr id="3" name="Text Placeholder 2"/>
          <p:cNvSpPr>
            <a:spLocks noGrp="1"/>
          </p:cNvSpPr>
          <p:nvPr>
            <p:ph type="body" sz="quarter" idx="10"/>
          </p:nvPr>
        </p:nvSpPr>
        <p:spPr/>
        <p:txBody>
          <a:bodyPr/>
          <a:lstStyle/>
          <a:p>
            <a:endParaRPr lang="en-US" dirty="0"/>
          </a:p>
        </p:txBody>
      </p:sp>
      <p:sp>
        <p:nvSpPr>
          <p:cNvPr id="4" name="Content Placeholder 3"/>
          <p:cNvSpPr>
            <a:spLocks noGrp="1"/>
          </p:cNvSpPr>
          <p:nvPr>
            <p:ph idx="1"/>
          </p:nvPr>
        </p:nvSpPr>
        <p:spPr/>
        <p:txBody>
          <a:bodyPr>
            <a:normAutofit/>
          </a:bodyPr>
          <a:lstStyle/>
          <a:p>
            <a:endParaRPr lang="en-US" dirty="0" smtClean="0"/>
          </a:p>
          <a:p>
            <a:endParaRPr lang="en-US" dirty="0"/>
          </a:p>
        </p:txBody>
      </p:sp>
      <p:sp>
        <p:nvSpPr>
          <p:cNvPr id="6" name="Oval 5"/>
          <p:cNvSpPr/>
          <p:nvPr/>
        </p:nvSpPr>
        <p:spPr>
          <a:xfrm>
            <a:off x="2483768" y="2276872"/>
            <a:ext cx="936104" cy="720080"/>
          </a:xfrm>
          <a:prstGeom prst="ellipse">
            <a:avLst/>
          </a:prstGeom>
          <a:noFill/>
          <a:ln w="38100">
            <a:solidFill>
              <a:schemeClr val="accent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Dropbox\PapersWIP\sigtalk\presentation\images\biolit_by_clamping\lcc1200.png"/>
          <p:cNvPicPr>
            <a:picLocks noChangeAspect="1" noChangeArrowheads="1"/>
          </p:cNvPicPr>
          <p:nvPr/>
        </p:nvPicPr>
        <p:blipFill>
          <a:blip r:embed="rId2" cstate="print"/>
          <a:srcRect/>
          <a:stretch>
            <a:fillRect/>
          </a:stretch>
        </p:blipFill>
        <p:spPr bwMode="auto">
          <a:xfrm>
            <a:off x="755576" y="764704"/>
            <a:ext cx="7618412" cy="5791200"/>
          </a:xfrm>
          <a:prstGeom prst="rect">
            <a:avLst/>
          </a:prstGeom>
          <a:noFill/>
        </p:spPr>
      </p:pic>
      <p:sp>
        <p:nvSpPr>
          <p:cNvPr id="2" name="Title 1"/>
          <p:cNvSpPr>
            <a:spLocks noGrp="1"/>
          </p:cNvSpPr>
          <p:nvPr>
            <p:ph type="title"/>
          </p:nvPr>
        </p:nvSpPr>
        <p:spPr/>
        <p:txBody>
          <a:bodyPr/>
          <a:lstStyle/>
          <a:p>
            <a:r>
              <a:rPr lang="en-US" dirty="0" smtClean="0"/>
              <a:t>Results – lowest RMSE</a:t>
            </a:r>
            <a:endParaRPr lang="en-US" dirty="0"/>
          </a:p>
        </p:txBody>
      </p:sp>
      <p:sp>
        <p:nvSpPr>
          <p:cNvPr id="3" name="Text Placeholder 2"/>
          <p:cNvSpPr>
            <a:spLocks noGrp="1"/>
          </p:cNvSpPr>
          <p:nvPr>
            <p:ph type="body" sz="quarter" idx="10"/>
          </p:nvPr>
        </p:nvSpPr>
        <p:spPr/>
        <p:txBody>
          <a:bodyPr/>
          <a:lstStyle/>
          <a:p>
            <a:endParaRPr lang="en-US" dirty="0"/>
          </a:p>
        </p:txBody>
      </p:sp>
      <p:sp>
        <p:nvSpPr>
          <p:cNvPr id="4" name="Content Placeholder 3"/>
          <p:cNvSpPr>
            <a:spLocks noGrp="1"/>
          </p:cNvSpPr>
          <p:nvPr>
            <p:ph idx="1"/>
          </p:nvPr>
        </p:nvSpPr>
        <p:spPr/>
        <p:txBody>
          <a:bodyPr>
            <a:normAutofit/>
          </a:bodyPr>
          <a:lstStyle/>
          <a:p>
            <a:endParaRPr lang="en-US" dirty="0" smtClean="0"/>
          </a:p>
          <a:p>
            <a:endParaRPr lang="en-US" dirty="0"/>
          </a:p>
        </p:txBody>
      </p:sp>
      <p:sp>
        <p:nvSpPr>
          <p:cNvPr id="6" name="Oval 5"/>
          <p:cNvSpPr/>
          <p:nvPr/>
        </p:nvSpPr>
        <p:spPr>
          <a:xfrm>
            <a:off x="2483768" y="2276872"/>
            <a:ext cx="936104" cy="720080"/>
          </a:xfrm>
          <a:prstGeom prst="ellipse">
            <a:avLst/>
          </a:prstGeom>
          <a:noFill/>
          <a:ln w="38100">
            <a:solidFill>
              <a:schemeClr val="accent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Direct illumination</a:t>
            </a:r>
            <a:endParaRPr lang="en-US" dirty="0"/>
          </a:p>
        </p:txBody>
      </p:sp>
      <p:sp>
        <p:nvSpPr>
          <p:cNvPr id="9" name="Content Placeholder 8"/>
          <p:cNvSpPr>
            <a:spLocks noGrp="1"/>
          </p:cNvSpPr>
          <p:nvPr>
            <p:ph idx="1"/>
          </p:nvPr>
        </p:nvSpPr>
        <p:spPr/>
        <p:txBody>
          <a:bodyPr/>
          <a:lstStyle/>
          <a:p>
            <a:endParaRPr lang="en-US" dirty="0"/>
          </a:p>
        </p:txBody>
      </p:sp>
      <p:grpSp>
        <p:nvGrpSpPr>
          <p:cNvPr id="2" name="Group 4"/>
          <p:cNvGrpSpPr/>
          <p:nvPr/>
        </p:nvGrpSpPr>
        <p:grpSpPr>
          <a:xfrm>
            <a:off x="2555776" y="1844824"/>
            <a:ext cx="3959225" cy="3959225"/>
            <a:chOff x="1441450" y="1495425"/>
            <a:chExt cx="4621213" cy="4621213"/>
          </a:xfrm>
        </p:grpSpPr>
        <p:sp>
          <p:nvSpPr>
            <p:cNvPr id="11"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Sun 40"/>
          <p:cNvSpPr/>
          <p:nvPr/>
        </p:nvSpPr>
        <p:spPr>
          <a:xfrm>
            <a:off x="4311080" y="2062014"/>
            <a:ext cx="432000" cy="432000"/>
          </a:xfrm>
          <a:prstGeom prst="sun">
            <a:avLst/>
          </a:prstGeom>
          <a:solidFill>
            <a:srgbClr val="FFFF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2050" name="Picture 2" descr="D:\Dropbox\PapersWIP\sigtalk\presentation\images\pt_direct.png"/>
          <p:cNvPicPr>
            <a:picLocks noChangeAspect="1" noChangeArrowheads="1"/>
          </p:cNvPicPr>
          <p:nvPr/>
        </p:nvPicPr>
        <p:blipFill>
          <a:blip r:embed="rId3" cstate="print"/>
          <a:srcRect/>
          <a:stretch>
            <a:fillRect/>
          </a:stretch>
        </p:blipFill>
        <p:spPr bwMode="auto">
          <a:xfrm>
            <a:off x="2555776" y="1844824"/>
            <a:ext cx="3960440" cy="3960440"/>
          </a:xfrm>
          <a:prstGeom prst="rect">
            <a:avLst/>
          </a:prstGeom>
          <a:noFill/>
        </p:spPr>
      </p:pic>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RMSE</a:t>
            </a:r>
            <a:endParaRPr lang="en-US" dirty="0"/>
          </a:p>
        </p:txBody>
      </p:sp>
      <p:sp>
        <p:nvSpPr>
          <p:cNvPr id="3" name="Text Placeholder 2"/>
          <p:cNvSpPr>
            <a:spLocks noGrp="1"/>
          </p:cNvSpPr>
          <p:nvPr>
            <p:ph type="body" sz="quarter" idx="10"/>
          </p:nvPr>
        </p:nvSpPr>
        <p:spPr/>
        <p:txBody>
          <a:bodyPr/>
          <a:lstStyle/>
          <a:p>
            <a:endParaRPr lang="en-US" dirty="0"/>
          </a:p>
        </p:txBody>
      </p:sp>
      <p:sp>
        <p:nvSpPr>
          <p:cNvPr id="7" name="Rectangle 6"/>
          <p:cNvSpPr/>
          <p:nvPr/>
        </p:nvSpPr>
        <p:spPr>
          <a:xfrm>
            <a:off x="4447607" y="3244334"/>
            <a:ext cx="248786" cy="369332"/>
          </a:xfrm>
          <a:prstGeom prst="rect">
            <a:avLst/>
          </a:prstGeom>
        </p:spPr>
        <p:txBody>
          <a:bodyPr wrap="none">
            <a:spAutoFit/>
          </a:bodyPr>
          <a:lstStyle/>
          <a:p>
            <a:r>
              <a:rPr lang="en-US" dirty="0" smtClean="0"/>
              <a:t> </a:t>
            </a:r>
            <a:endParaRPr lang="en-US" dirty="0"/>
          </a:p>
        </p:txBody>
      </p:sp>
      <p:graphicFrame>
        <p:nvGraphicFramePr>
          <p:cNvPr id="8" name="Chart 7"/>
          <p:cNvGraphicFramePr>
            <a:graphicFrameLocks noGrp="1"/>
          </p:cNvGraphicFramePr>
          <p:nvPr/>
        </p:nvGraphicFramePr>
        <p:xfrm>
          <a:off x="240151" y="620688"/>
          <a:ext cx="8652329" cy="594953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RMSE</a:t>
            </a:r>
            <a:endParaRPr lang="en-US" dirty="0"/>
          </a:p>
        </p:txBody>
      </p:sp>
      <p:sp>
        <p:nvSpPr>
          <p:cNvPr id="3" name="Text Placeholder 2"/>
          <p:cNvSpPr>
            <a:spLocks noGrp="1"/>
          </p:cNvSpPr>
          <p:nvPr>
            <p:ph type="body" sz="quarter" idx="10"/>
          </p:nvPr>
        </p:nvSpPr>
        <p:spPr/>
        <p:txBody>
          <a:bodyPr/>
          <a:lstStyle/>
          <a:p>
            <a:endParaRPr lang="en-US" dirty="0"/>
          </a:p>
        </p:txBody>
      </p:sp>
      <p:graphicFrame>
        <p:nvGraphicFramePr>
          <p:cNvPr id="6" name="Chart 5"/>
          <p:cNvGraphicFramePr>
            <a:graphicFrameLocks noGrp="1"/>
          </p:cNvGraphicFramePr>
          <p:nvPr/>
        </p:nvGraphicFramePr>
        <p:xfrm>
          <a:off x="240151" y="620688"/>
          <a:ext cx="8663697" cy="594953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RMSE</a:t>
            </a:r>
            <a:endParaRPr lang="en-US" dirty="0"/>
          </a:p>
        </p:txBody>
      </p:sp>
      <p:sp>
        <p:nvSpPr>
          <p:cNvPr id="3" name="Text Placeholder 2"/>
          <p:cNvSpPr>
            <a:spLocks noGrp="1"/>
          </p:cNvSpPr>
          <p:nvPr>
            <p:ph type="body" sz="quarter" idx="10"/>
          </p:nvPr>
        </p:nvSpPr>
        <p:spPr/>
        <p:txBody>
          <a:bodyPr/>
          <a:lstStyle/>
          <a:p>
            <a:endParaRPr lang="en-US" dirty="0"/>
          </a:p>
        </p:txBody>
      </p:sp>
      <p:graphicFrame>
        <p:nvGraphicFramePr>
          <p:cNvPr id="4" name="Chart 3"/>
          <p:cNvGraphicFramePr>
            <a:graphicFrameLocks noGrp="1"/>
          </p:cNvGraphicFramePr>
          <p:nvPr/>
        </p:nvGraphicFramePr>
        <p:xfrm>
          <a:off x="240151" y="620688"/>
          <a:ext cx="8663697" cy="594953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020272" y="4509120"/>
            <a:ext cx="1800200" cy="1440160"/>
          </a:xfrm>
          <a:prstGeom prst="rect">
            <a:avLst/>
          </a:prstGeom>
          <a:noFill/>
          <a:ln w="6350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RMSE</a:t>
            </a:r>
            <a:endParaRPr lang="en-US" dirty="0"/>
          </a:p>
        </p:txBody>
      </p:sp>
      <p:sp>
        <p:nvSpPr>
          <p:cNvPr id="3" name="Text Placeholder 2"/>
          <p:cNvSpPr>
            <a:spLocks noGrp="1"/>
          </p:cNvSpPr>
          <p:nvPr>
            <p:ph type="body" sz="quarter" idx="10"/>
          </p:nvPr>
        </p:nvSpPr>
        <p:spPr/>
        <p:txBody>
          <a:bodyPr/>
          <a:lstStyle/>
          <a:p>
            <a:endParaRPr lang="en-US" dirty="0"/>
          </a:p>
        </p:txBody>
      </p:sp>
      <p:graphicFrame>
        <p:nvGraphicFramePr>
          <p:cNvPr id="4" name="Chart 3"/>
          <p:cNvGraphicFramePr>
            <a:graphicFrameLocks noGrp="1"/>
          </p:cNvGraphicFramePr>
          <p:nvPr/>
        </p:nvGraphicFramePr>
        <p:xfrm>
          <a:off x="240151" y="620688"/>
          <a:ext cx="8663697" cy="594953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
          </p:nvPr>
        </p:nvSpPr>
        <p:spPr/>
        <p:txBody>
          <a:bodyPr>
            <a:normAutofit/>
          </a:bodyPr>
          <a:lstStyle/>
          <a:p>
            <a:r>
              <a:rPr lang="en-US" dirty="0" smtClean="0"/>
              <a:t>GPU </a:t>
            </a:r>
            <a:r>
              <a:rPr lang="en-US" dirty="0" err="1" smtClean="0"/>
              <a:t>Lightcuts</a:t>
            </a:r>
            <a:r>
              <a:rPr lang="en-US" dirty="0" smtClean="0"/>
              <a:t> work</a:t>
            </a:r>
          </a:p>
          <a:p>
            <a:pPr lvl="1"/>
            <a:r>
              <a:rPr lang="en-US" dirty="0" smtClean="0"/>
              <a:t>Limited by memory</a:t>
            </a:r>
          </a:p>
          <a:p>
            <a:r>
              <a:rPr lang="en-US" dirty="0" smtClean="0"/>
              <a:t>Progressive – averaging images</a:t>
            </a:r>
          </a:p>
          <a:p>
            <a:pPr lvl="1"/>
            <a:r>
              <a:rPr lang="en-US" dirty="0" smtClean="0"/>
              <a:t>Needs clamping</a:t>
            </a:r>
          </a:p>
          <a:p>
            <a:r>
              <a:rPr lang="en-US" dirty="0" smtClean="0"/>
              <a:t>Can relax clamping – #VPLs ^ </a:t>
            </a:r>
            <a:r>
              <a:rPr lang="en-US" dirty="0" smtClean="0">
                <a:solidFill>
                  <a:srgbClr val="FFC000"/>
                </a:solidFill>
              </a:rPr>
              <a:t>0.66</a:t>
            </a:r>
          </a:p>
          <a:p>
            <a:pPr lvl="1"/>
            <a:r>
              <a:rPr lang="en-US" dirty="0" smtClean="0"/>
              <a:t>Works for any VPL method</a:t>
            </a:r>
          </a:p>
          <a:p>
            <a:endParaRPr lang="en-US" dirty="0" smtClean="0"/>
          </a:p>
          <a:p>
            <a:r>
              <a:rPr lang="en-US" dirty="0" smtClean="0"/>
              <a:t>Look into Multidimensional </a:t>
            </a:r>
            <a:r>
              <a:rPr lang="en-US" dirty="0" err="1" smtClean="0"/>
              <a:t>Lightcuts</a:t>
            </a:r>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Dropbox\PapersWIP\sigtalk\presentation\images\converged\c0.png"/>
          <p:cNvPicPr>
            <a:picLocks noChangeAspect="1" noChangeArrowheads="1"/>
          </p:cNvPicPr>
          <p:nvPr/>
        </p:nvPicPr>
        <p:blipFill>
          <a:blip r:embed="rId3" cstate="print"/>
          <a:srcRect/>
          <a:stretch>
            <a:fillRect/>
          </a:stretch>
        </p:blipFill>
        <p:spPr bwMode="auto">
          <a:xfrm>
            <a:off x="3059832" y="2564904"/>
            <a:ext cx="3024000" cy="2298719"/>
          </a:xfrm>
          <a:prstGeom prst="rect">
            <a:avLst/>
          </a:prstGeom>
          <a:noFill/>
        </p:spPr>
      </p:pic>
      <p:pic>
        <p:nvPicPr>
          <p:cNvPr id="6" name="Picture 2" descr="D:\Dropbox\PapersWIP\sigtalk\presentation\images\dfs_teaser\lcc20_stats.png"/>
          <p:cNvPicPr>
            <a:picLocks noChangeAspect="1" noChangeArrowheads="1"/>
          </p:cNvPicPr>
          <p:nvPr/>
        </p:nvPicPr>
        <p:blipFill>
          <a:blip r:embed="rId4" cstate="print"/>
          <a:srcRect/>
          <a:stretch>
            <a:fillRect/>
          </a:stretch>
        </p:blipFill>
        <p:spPr bwMode="auto">
          <a:xfrm>
            <a:off x="6120000" y="2564904"/>
            <a:ext cx="3024000" cy="2298719"/>
          </a:xfrm>
          <a:prstGeom prst="rect">
            <a:avLst/>
          </a:prstGeom>
          <a:noFill/>
        </p:spPr>
      </p:pic>
      <p:pic>
        <p:nvPicPr>
          <p:cNvPr id="8194" name="Picture 2" descr="D:\Dropbox\PapersWIP\sigtalk\presentation\images\dfs_teaser\lcc20_cutsize.png"/>
          <p:cNvPicPr>
            <a:picLocks noChangeAspect="1" noChangeArrowheads="1"/>
          </p:cNvPicPr>
          <p:nvPr/>
        </p:nvPicPr>
        <p:blipFill>
          <a:blip r:embed="rId5" cstate="print"/>
          <a:srcRect/>
          <a:stretch>
            <a:fillRect/>
          </a:stretch>
        </p:blipFill>
        <p:spPr bwMode="auto">
          <a:xfrm>
            <a:off x="0" y="2564904"/>
            <a:ext cx="3024000" cy="2298719"/>
          </a:xfrm>
          <a:prstGeom prst="rect">
            <a:avLst/>
          </a:prstGeom>
          <a:noFill/>
        </p:spPr>
      </p:pic>
      <p:sp>
        <p:nvSpPr>
          <p:cNvPr id="5" name="Text Placeholder 4"/>
          <p:cNvSpPr>
            <a:spLocks noGrp="1"/>
          </p:cNvSpPr>
          <p:nvPr>
            <p:ph type="body" sz="quarter" idx="11"/>
          </p:nvPr>
        </p:nvSpPr>
        <p:spPr/>
        <p:txBody>
          <a:bodyPr/>
          <a:lstStyle/>
          <a:p>
            <a:r>
              <a:rPr lang="cs-CZ" dirty="0" smtClean="0"/>
              <a:t>Tomáš Davidovič</a:t>
            </a:r>
            <a:endParaRPr lang="bg-BG"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VPL Rendering</a:t>
            </a:r>
            <a:endParaRPr lang="en-US" dirty="0"/>
          </a:p>
        </p:txBody>
      </p:sp>
      <p:sp>
        <p:nvSpPr>
          <p:cNvPr id="9" name="Content Placeholder 8"/>
          <p:cNvSpPr>
            <a:spLocks noGrp="1"/>
          </p:cNvSpPr>
          <p:nvPr>
            <p:ph idx="1"/>
          </p:nvPr>
        </p:nvSpPr>
        <p:spPr/>
        <p:txBody>
          <a:bodyPr/>
          <a:lstStyle/>
          <a:p>
            <a:endParaRPr lang="en-US" dirty="0"/>
          </a:p>
        </p:txBody>
      </p:sp>
      <p:grpSp>
        <p:nvGrpSpPr>
          <p:cNvPr id="2" name="Group 4"/>
          <p:cNvGrpSpPr/>
          <p:nvPr/>
        </p:nvGrpSpPr>
        <p:grpSpPr>
          <a:xfrm>
            <a:off x="2555776" y="1844824"/>
            <a:ext cx="3959225" cy="3959225"/>
            <a:chOff x="1441450" y="1495425"/>
            <a:chExt cx="4621213" cy="4621213"/>
          </a:xfrm>
        </p:grpSpPr>
        <p:sp>
          <p:nvSpPr>
            <p:cNvPr id="11"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35" name="Straight Connector 34"/>
          <p:cNvCxnSpPr/>
          <p:nvPr/>
        </p:nvCxnSpPr>
        <p:spPr>
          <a:xfrm>
            <a:off x="4527104" y="2263744"/>
            <a:ext cx="1584176" cy="775920"/>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2928800" y="2263743"/>
            <a:ext cx="1598304" cy="905809"/>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38" name="Sun 37"/>
          <p:cNvSpPr/>
          <p:nvPr/>
        </p:nvSpPr>
        <p:spPr>
          <a:xfrm>
            <a:off x="5981393" y="2909776"/>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9" name="Sun 38"/>
          <p:cNvSpPr/>
          <p:nvPr/>
        </p:nvSpPr>
        <p:spPr>
          <a:xfrm>
            <a:off x="2798912" y="3039664"/>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1" name="Sun 40"/>
          <p:cNvSpPr/>
          <p:nvPr/>
        </p:nvSpPr>
        <p:spPr>
          <a:xfrm>
            <a:off x="4311080" y="2062014"/>
            <a:ext cx="432000" cy="432000"/>
          </a:xfrm>
          <a:prstGeom prst="sun">
            <a:avLst/>
          </a:prstGeom>
          <a:solidFill>
            <a:srgbClr val="FFFF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VPL Rendering</a:t>
            </a:r>
            <a:endParaRPr lang="en-US" dirty="0"/>
          </a:p>
        </p:txBody>
      </p:sp>
      <p:sp>
        <p:nvSpPr>
          <p:cNvPr id="9" name="Content Placeholder 8"/>
          <p:cNvSpPr>
            <a:spLocks noGrp="1"/>
          </p:cNvSpPr>
          <p:nvPr>
            <p:ph idx="1"/>
          </p:nvPr>
        </p:nvSpPr>
        <p:spPr/>
        <p:txBody>
          <a:bodyPr/>
          <a:lstStyle/>
          <a:p>
            <a:endParaRPr lang="en-US"/>
          </a:p>
        </p:txBody>
      </p:sp>
      <p:grpSp>
        <p:nvGrpSpPr>
          <p:cNvPr id="2" name="Group 4"/>
          <p:cNvGrpSpPr/>
          <p:nvPr/>
        </p:nvGrpSpPr>
        <p:grpSpPr>
          <a:xfrm>
            <a:off x="2555776" y="1844824"/>
            <a:ext cx="3959225" cy="3959225"/>
            <a:chOff x="1441450" y="1495425"/>
            <a:chExt cx="4621213" cy="4621213"/>
          </a:xfrm>
        </p:grpSpPr>
        <p:sp>
          <p:nvSpPr>
            <p:cNvPr id="11"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35" name="Straight Connector 34"/>
          <p:cNvCxnSpPr/>
          <p:nvPr/>
        </p:nvCxnSpPr>
        <p:spPr>
          <a:xfrm>
            <a:off x="4527104" y="2263744"/>
            <a:ext cx="1584176" cy="775920"/>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2928800" y="2263743"/>
            <a:ext cx="1598304" cy="905809"/>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2215368" y="3882989"/>
            <a:ext cx="1556757" cy="129886"/>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39" name="Sun 38"/>
          <p:cNvSpPr/>
          <p:nvPr/>
        </p:nvSpPr>
        <p:spPr>
          <a:xfrm>
            <a:off x="2798912" y="3039664"/>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 name="Sun 39"/>
          <p:cNvSpPr/>
          <p:nvPr/>
        </p:nvSpPr>
        <p:spPr>
          <a:xfrm>
            <a:off x="2928800" y="4612760"/>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1" name="Sun 40"/>
          <p:cNvSpPr/>
          <p:nvPr/>
        </p:nvSpPr>
        <p:spPr>
          <a:xfrm>
            <a:off x="4311080" y="2062014"/>
            <a:ext cx="432000" cy="432000"/>
          </a:xfrm>
          <a:prstGeom prst="sun">
            <a:avLst/>
          </a:prstGeom>
          <a:solidFill>
            <a:srgbClr val="FFFF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32" name="Straight Connector 31"/>
          <p:cNvCxnSpPr/>
          <p:nvPr/>
        </p:nvCxnSpPr>
        <p:spPr>
          <a:xfrm flipV="1">
            <a:off x="5191125" y="3028947"/>
            <a:ext cx="914400" cy="904878"/>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42" name="Sun 41"/>
          <p:cNvSpPr/>
          <p:nvPr/>
        </p:nvSpPr>
        <p:spPr>
          <a:xfrm>
            <a:off x="5062400" y="3803135"/>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8" name="Sun 37"/>
          <p:cNvSpPr/>
          <p:nvPr/>
        </p:nvSpPr>
        <p:spPr>
          <a:xfrm>
            <a:off x="5981393" y="2909776"/>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VPL Rendering</a:t>
            </a:r>
            <a:endParaRPr lang="en-US" dirty="0"/>
          </a:p>
        </p:txBody>
      </p:sp>
      <p:sp>
        <p:nvSpPr>
          <p:cNvPr id="9" name="Content Placeholder 8"/>
          <p:cNvSpPr>
            <a:spLocks noGrp="1"/>
          </p:cNvSpPr>
          <p:nvPr>
            <p:ph idx="1"/>
          </p:nvPr>
        </p:nvSpPr>
        <p:spPr/>
        <p:txBody>
          <a:bodyPr/>
          <a:lstStyle/>
          <a:p>
            <a:r>
              <a:rPr lang="en-US" dirty="0" err="1" smtClean="0"/>
              <a:t>Bruteforce</a:t>
            </a:r>
            <a:r>
              <a:rPr lang="en-US" dirty="0" smtClean="0"/>
              <a:t>: </a:t>
            </a:r>
            <a:r>
              <a:rPr lang="en-US" dirty="0" smtClean="0"/>
              <a:t>11s</a:t>
            </a:r>
            <a:endParaRPr lang="en-US" dirty="0"/>
          </a:p>
        </p:txBody>
      </p:sp>
      <p:grpSp>
        <p:nvGrpSpPr>
          <p:cNvPr id="2" name="Group 4"/>
          <p:cNvGrpSpPr/>
          <p:nvPr/>
        </p:nvGrpSpPr>
        <p:grpSpPr>
          <a:xfrm>
            <a:off x="2555776" y="1844824"/>
            <a:ext cx="3959225" cy="3959225"/>
            <a:chOff x="1441450" y="1495425"/>
            <a:chExt cx="4621213" cy="4621213"/>
          </a:xfrm>
        </p:grpSpPr>
        <p:sp>
          <p:nvSpPr>
            <p:cNvPr id="11"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35" name="Straight Connector 34"/>
          <p:cNvCxnSpPr/>
          <p:nvPr/>
        </p:nvCxnSpPr>
        <p:spPr>
          <a:xfrm>
            <a:off x="4527104" y="2263744"/>
            <a:ext cx="1584176" cy="775920"/>
          </a:xfrm>
          <a:prstGeom prst="line">
            <a:avLst/>
          </a:prstGeom>
          <a:ln w="127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2928800" y="2263743"/>
            <a:ext cx="1598304" cy="905809"/>
          </a:xfrm>
          <a:prstGeom prst="line">
            <a:avLst/>
          </a:prstGeom>
          <a:ln w="127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2215368" y="3882989"/>
            <a:ext cx="1556757" cy="129886"/>
          </a:xfrm>
          <a:prstGeom prst="line">
            <a:avLst/>
          </a:prstGeom>
          <a:ln w="127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39" name="Sun 38"/>
          <p:cNvSpPr/>
          <p:nvPr/>
        </p:nvSpPr>
        <p:spPr>
          <a:xfrm>
            <a:off x="2798912" y="3039664"/>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 name="Sun 39"/>
          <p:cNvSpPr/>
          <p:nvPr/>
        </p:nvSpPr>
        <p:spPr>
          <a:xfrm>
            <a:off x="2928800" y="4612760"/>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1" name="Sun 40"/>
          <p:cNvSpPr/>
          <p:nvPr/>
        </p:nvSpPr>
        <p:spPr>
          <a:xfrm>
            <a:off x="4311080" y="2062014"/>
            <a:ext cx="432000" cy="432000"/>
          </a:xfrm>
          <a:prstGeom prst="sun">
            <a:avLst/>
          </a:prstGeom>
          <a:solidFill>
            <a:srgbClr val="FFFF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32" name="Straight Connector 31"/>
          <p:cNvCxnSpPr/>
          <p:nvPr/>
        </p:nvCxnSpPr>
        <p:spPr>
          <a:xfrm flipV="1">
            <a:off x="5191125" y="3028947"/>
            <a:ext cx="914400" cy="904878"/>
          </a:xfrm>
          <a:prstGeom prst="line">
            <a:avLst/>
          </a:prstGeom>
          <a:ln w="127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42" name="Sun 41"/>
          <p:cNvSpPr/>
          <p:nvPr/>
        </p:nvSpPr>
        <p:spPr>
          <a:xfrm>
            <a:off x="5062400" y="3803135"/>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8" name="Sun 37"/>
          <p:cNvSpPr/>
          <p:nvPr/>
        </p:nvSpPr>
        <p:spPr>
          <a:xfrm>
            <a:off x="5981393" y="2909776"/>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68611" name="Picture 3" descr="D:\Dropbox\PapersWIP\sigtalk\presentation\images\bruteforce\brute2_lq.png"/>
          <p:cNvPicPr>
            <a:picLocks noChangeAspect="1" noChangeArrowheads="1"/>
          </p:cNvPicPr>
          <p:nvPr/>
        </p:nvPicPr>
        <p:blipFill>
          <a:blip r:embed="rId3" cstate="print"/>
          <a:srcRect/>
          <a:stretch>
            <a:fillRect/>
          </a:stretch>
        </p:blipFill>
        <p:spPr bwMode="auto">
          <a:xfrm>
            <a:off x="2555776" y="1844824"/>
            <a:ext cx="3960440" cy="3960440"/>
          </a:xfrm>
          <a:prstGeom prst="rect">
            <a:avLst/>
          </a:prstGeom>
          <a:noFill/>
        </p:spPr>
      </p:pic>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VPL Rendering</a:t>
            </a:r>
            <a:endParaRPr lang="en-US" dirty="0"/>
          </a:p>
        </p:txBody>
      </p:sp>
      <p:sp>
        <p:nvSpPr>
          <p:cNvPr id="9" name="Content Placeholder 8"/>
          <p:cNvSpPr>
            <a:spLocks noGrp="1"/>
          </p:cNvSpPr>
          <p:nvPr>
            <p:ph idx="1"/>
          </p:nvPr>
        </p:nvSpPr>
        <p:spPr/>
        <p:txBody>
          <a:bodyPr/>
          <a:lstStyle/>
          <a:p>
            <a:r>
              <a:rPr lang="en-US" dirty="0" err="1" smtClean="0"/>
              <a:t>Lightcuts</a:t>
            </a:r>
            <a:r>
              <a:rPr lang="en-US" dirty="0" smtClean="0"/>
              <a:t>: </a:t>
            </a:r>
            <a:r>
              <a:rPr lang="en-US" dirty="0" smtClean="0"/>
              <a:t>2s</a:t>
            </a:r>
            <a:endParaRPr lang="en-US" dirty="0"/>
          </a:p>
        </p:txBody>
      </p:sp>
      <p:grpSp>
        <p:nvGrpSpPr>
          <p:cNvPr id="2" name="Group 4"/>
          <p:cNvGrpSpPr/>
          <p:nvPr/>
        </p:nvGrpSpPr>
        <p:grpSpPr>
          <a:xfrm>
            <a:off x="2555776" y="1844824"/>
            <a:ext cx="3959225" cy="3959225"/>
            <a:chOff x="1441450" y="1495425"/>
            <a:chExt cx="4621213" cy="4621213"/>
          </a:xfrm>
        </p:grpSpPr>
        <p:sp>
          <p:nvSpPr>
            <p:cNvPr id="11"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35" name="Straight Connector 34"/>
          <p:cNvCxnSpPr/>
          <p:nvPr/>
        </p:nvCxnSpPr>
        <p:spPr>
          <a:xfrm>
            <a:off x="4527104" y="2263744"/>
            <a:ext cx="1584176" cy="775920"/>
          </a:xfrm>
          <a:prstGeom prst="line">
            <a:avLst/>
          </a:prstGeom>
          <a:ln w="127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2928800" y="2263743"/>
            <a:ext cx="1598304" cy="905809"/>
          </a:xfrm>
          <a:prstGeom prst="line">
            <a:avLst/>
          </a:prstGeom>
          <a:ln w="127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2215368" y="3882989"/>
            <a:ext cx="1556757" cy="129886"/>
          </a:xfrm>
          <a:prstGeom prst="line">
            <a:avLst/>
          </a:prstGeom>
          <a:ln w="127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39" name="Sun 38"/>
          <p:cNvSpPr/>
          <p:nvPr/>
        </p:nvSpPr>
        <p:spPr>
          <a:xfrm>
            <a:off x="2798912" y="3039664"/>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 name="Sun 39"/>
          <p:cNvSpPr/>
          <p:nvPr/>
        </p:nvSpPr>
        <p:spPr>
          <a:xfrm>
            <a:off x="2928800" y="4612760"/>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1" name="Sun 40"/>
          <p:cNvSpPr/>
          <p:nvPr/>
        </p:nvSpPr>
        <p:spPr>
          <a:xfrm>
            <a:off x="4311080" y="2062014"/>
            <a:ext cx="432000" cy="432000"/>
          </a:xfrm>
          <a:prstGeom prst="sun">
            <a:avLst/>
          </a:prstGeom>
          <a:solidFill>
            <a:srgbClr val="FFFF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32" name="Straight Connector 31"/>
          <p:cNvCxnSpPr/>
          <p:nvPr/>
        </p:nvCxnSpPr>
        <p:spPr>
          <a:xfrm flipV="1">
            <a:off x="5191125" y="3028947"/>
            <a:ext cx="914400" cy="904878"/>
          </a:xfrm>
          <a:prstGeom prst="line">
            <a:avLst/>
          </a:prstGeom>
          <a:ln w="127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42" name="Sun 41"/>
          <p:cNvSpPr/>
          <p:nvPr/>
        </p:nvSpPr>
        <p:spPr>
          <a:xfrm>
            <a:off x="5062400" y="3803135"/>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8" name="Sun 37"/>
          <p:cNvSpPr/>
          <p:nvPr/>
        </p:nvSpPr>
        <p:spPr>
          <a:xfrm>
            <a:off x="5981393" y="2909776"/>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69635" name="Picture 3" descr="D:\Dropbox\PapersWIP\sigtalk\presentation\images\bruteforce\lc2_lq.png"/>
          <p:cNvPicPr>
            <a:picLocks noChangeAspect="1" noChangeArrowheads="1"/>
          </p:cNvPicPr>
          <p:nvPr/>
        </p:nvPicPr>
        <p:blipFill>
          <a:blip r:embed="rId3" cstate="print"/>
          <a:srcRect/>
          <a:stretch>
            <a:fillRect/>
          </a:stretch>
        </p:blipFill>
        <p:spPr bwMode="auto">
          <a:xfrm>
            <a:off x="2555776" y="1844824"/>
            <a:ext cx="3960440" cy="3960440"/>
          </a:xfrm>
          <a:prstGeom prst="rect">
            <a:avLst/>
          </a:prstGeom>
          <a:noFill/>
        </p:spPr>
      </p:pic>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VPL Rendering</a:t>
            </a:r>
            <a:endParaRPr lang="en-US" dirty="0"/>
          </a:p>
        </p:txBody>
      </p:sp>
      <p:sp>
        <p:nvSpPr>
          <p:cNvPr id="9" name="Content Placeholder 8"/>
          <p:cNvSpPr>
            <a:spLocks noGrp="1"/>
          </p:cNvSpPr>
          <p:nvPr>
            <p:ph idx="1"/>
          </p:nvPr>
        </p:nvSpPr>
        <p:spPr/>
        <p:txBody>
          <a:bodyPr/>
          <a:lstStyle/>
          <a:p>
            <a:endParaRPr lang="en-US" dirty="0">
              <a:solidFill>
                <a:srgbClr val="FF0000"/>
              </a:solidFill>
            </a:endParaRPr>
          </a:p>
        </p:txBody>
      </p:sp>
      <p:grpSp>
        <p:nvGrpSpPr>
          <p:cNvPr id="2" name="Group 4"/>
          <p:cNvGrpSpPr/>
          <p:nvPr/>
        </p:nvGrpSpPr>
        <p:grpSpPr>
          <a:xfrm>
            <a:off x="2555776" y="1844824"/>
            <a:ext cx="3959225" cy="3959225"/>
            <a:chOff x="1441450" y="1495425"/>
            <a:chExt cx="4621213" cy="4621213"/>
          </a:xfrm>
        </p:grpSpPr>
        <p:sp>
          <p:nvSpPr>
            <p:cNvPr id="11"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35" name="Straight Connector 34"/>
          <p:cNvCxnSpPr/>
          <p:nvPr/>
        </p:nvCxnSpPr>
        <p:spPr>
          <a:xfrm flipV="1">
            <a:off x="3181350" y="3039664"/>
            <a:ext cx="2929930" cy="2418161"/>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209925" y="2263743"/>
            <a:ext cx="1317180" cy="3165507"/>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2928805" y="3169555"/>
            <a:ext cx="271595" cy="2278745"/>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39" name="Sun 38"/>
          <p:cNvSpPr/>
          <p:nvPr/>
        </p:nvSpPr>
        <p:spPr>
          <a:xfrm>
            <a:off x="2798912" y="3039664"/>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1" name="Sun 40"/>
          <p:cNvSpPr/>
          <p:nvPr/>
        </p:nvSpPr>
        <p:spPr>
          <a:xfrm>
            <a:off x="4311080" y="2062014"/>
            <a:ext cx="432000" cy="432000"/>
          </a:xfrm>
          <a:prstGeom prst="sun">
            <a:avLst/>
          </a:prstGeom>
          <a:solidFill>
            <a:srgbClr val="FFFF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32" name="Straight Connector 31"/>
          <p:cNvCxnSpPr/>
          <p:nvPr/>
        </p:nvCxnSpPr>
        <p:spPr>
          <a:xfrm flipH="1">
            <a:off x="3200400" y="3933825"/>
            <a:ext cx="1990725" cy="1514475"/>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42" name="Sun 41"/>
          <p:cNvSpPr/>
          <p:nvPr/>
        </p:nvSpPr>
        <p:spPr>
          <a:xfrm>
            <a:off x="5062400" y="3803135"/>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8" name="Sun 37"/>
          <p:cNvSpPr/>
          <p:nvPr/>
        </p:nvSpPr>
        <p:spPr>
          <a:xfrm>
            <a:off x="5981393" y="2909776"/>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46" name="Straight Connector 45"/>
          <p:cNvCxnSpPr/>
          <p:nvPr/>
        </p:nvCxnSpPr>
        <p:spPr>
          <a:xfrm flipH="1" flipV="1">
            <a:off x="3067050" y="4762500"/>
            <a:ext cx="133350" cy="685800"/>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131840" y="5373216"/>
            <a:ext cx="144016" cy="144016"/>
          </a:xfrm>
          <a:prstGeom prst="rect">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 name="Sun 39"/>
          <p:cNvSpPr/>
          <p:nvPr/>
        </p:nvSpPr>
        <p:spPr>
          <a:xfrm>
            <a:off x="2928800" y="4612760"/>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4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2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nodeType="withEffect">
                                  <p:stCondLst>
                                    <p:cond delay="60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8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VPL Rendering</a:t>
            </a:r>
            <a:endParaRPr lang="en-US" dirty="0"/>
          </a:p>
        </p:txBody>
      </p:sp>
      <p:sp>
        <p:nvSpPr>
          <p:cNvPr id="9" name="Content Placeholder 8"/>
          <p:cNvSpPr>
            <a:spLocks noGrp="1"/>
          </p:cNvSpPr>
          <p:nvPr>
            <p:ph idx="1"/>
          </p:nvPr>
        </p:nvSpPr>
        <p:spPr/>
        <p:txBody>
          <a:bodyPr/>
          <a:lstStyle/>
          <a:p>
            <a:endParaRPr lang="en-US" dirty="0">
              <a:solidFill>
                <a:srgbClr val="FF0000"/>
              </a:solidFill>
            </a:endParaRPr>
          </a:p>
        </p:txBody>
      </p:sp>
      <p:grpSp>
        <p:nvGrpSpPr>
          <p:cNvPr id="2" name="Group 4"/>
          <p:cNvGrpSpPr/>
          <p:nvPr/>
        </p:nvGrpSpPr>
        <p:grpSpPr>
          <a:xfrm>
            <a:off x="2555776" y="1844824"/>
            <a:ext cx="3959225" cy="3959225"/>
            <a:chOff x="1441450" y="1495425"/>
            <a:chExt cx="4621213" cy="4621213"/>
          </a:xfrm>
        </p:grpSpPr>
        <p:sp>
          <p:nvSpPr>
            <p:cNvPr id="11"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36" name="Straight Connector 35"/>
          <p:cNvCxnSpPr/>
          <p:nvPr/>
        </p:nvCxnSpPr>
        <p:spPr>
          <a:xfrm flipH="1">
            <a:off x="3209925" y="2263743"/>
            <a:ext cx="1317180" cy="3165507"/>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2928805" y="3169555"/>
            <a:ext cx="271595" cy="2278745"/>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39" name="Sun 38"/>
          <p:cNvSpPr/>
          <p:nvPr/>
        </p:nvSpPr>
        <p:spPr>
          <a:xfrm>
            <a:off x="2798912" y="3039664"/>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1" name="Sun 40"/>
          <p:cNvSpPr/>
          <p:nvPr/>
        </p:nvSpPr>
        <p:spPr>
          <a:xfrm>
            <a:off x="4311080" y="2062014"/>
            <a:ext cx="432000" cy="432000"/>
          </a:xfrm>
          <a:prstGeom prst="sun">
            <a:avLst/>
          </a:prstGeom>
          <a:solidFill>
            <a:srgbClr val="FFFF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2" name="Sun 41"/>
          <p:cNvSpPr/>
          <p:nvPr/>
        </p:nvSpPr>
        <p:spPr>
          <a:xfrm>
            <a:off x="5062400" y="3803135"/>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8" name="Sun 37"/>
          <p:cNvSpPr/>
          <p:nvPr/>
        </p:nvSpPr>
        <p:spPr>
          <a:xfrm>
            <a:off x="5981393" y="2909776"/>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46" name="Straight Connector 45"/>
          <p:cNvCxnSpPr/>
          <p:nvPr/>
        </p:nvCxnSpPr>
        <p:spPr>
          <a:xfrm flipH="1" flipV="1">
            <a:off x="3067050" y="4762500"/>
            <a:ext cx="133350" cy="685800"/>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131840" y="5373216"/>
            <a:ext cx="144016" cy="144016"/>
          </a:xfrm>
          <a:prstGeom prst="rect">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 name="Sun 39"/>
          <p:cNvSpPr/>
          <p:nvPr/>
        </p:nvSpPr>
        <p:spPr>
          <a:xfrm>
            <a:off x="2928800" y="4612760"/>
            <a:ext cx="259777" cy="259777"/>
          </a:xfrm>
          <a:prstGeom prst="sun">
            <a:avLst/>
          </a:prstGeom>
          <a:solidFill>
            <a:srgbClr val="FFC000"/>
          </a:solidFill>
          <a:ln>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themeElements>
    <a:clrScheme name="Iliyan Dark">
      <a:dk1>
        <a:srgbClr val="000000"/>
      </a:dk1>
      <a:lt1>
        <a:sysClr val="window" lastClr="FFFFFF"/>
      </a:lt1>
      <a:dk2>
        <a:srgbClr val="666666"/>
      </a:dk2>
      <a:lt2>
        <a:srgbClr val="D2D2D2"/>
      </a:lt2>
      <a:accent1>
        <a:srgbClr val="FFC000"/>
      </a:accent1>
      <a:accent2>
        <a:srgbClr val="C3DCFF"/>
      </a:accent2>
      <a:accent3>
        <a:srgbClr val="87BAFF"/>
      </a:accent3>
      <a:accent4>
        <a:srgbClr val="FFC000"/>
      </a:accent4>
      <a:accent5>
        <a:srgbClr val="005BD3"/>
      </a:accent5>
      <a:accent6>
        <a:srgbClr val="00349E"/>
      </a:accent6>
      <a:hlink>
        <a:srgbClr val="FFC00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spDef>
      <a:spPr>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a:spPr>
      <a:bodyPr rtlCol="0" anchor="ctr"/>
      <a:lstStyle>
        <a:defPPr algn="ctr">
          <a:defRPr/>
        </a:defPPr>
      </a:lstStyle>
      <a:style>
        <a:lnRef idx="1">
          <a:schemeClr val="accent6"/>
        </a:lnRef>
        <a:fillRef idx="3">
          <a:schemeClr val="accent6"/>
        </a:fillRef>
        <a:effectRef idx="2">
          <a:schemeClr val="accent6"/>
        </a:effectRef>
        <a:fontRef idx="minor">
          <a:schemeClr val="lt1"/>
        </a:fontRef>
      </a:style>
    </a:spDef>
    <a:lnDef>
      <a:spPr>
        <a:ln w="25400">
          <a:solidFill>
            <a:schemeClr val="tx1"/>
          </a:solidFill>
          <a:tailEnd type="stealth" w="lg"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Inner slides">
  <a:themeElements>
    <a:clrScheme name="Iliyan Dark">
      <a:dk1>
        <a:srgbClr val="000000"/>
      </a:dk1>
      <a:lt1>
        <a:sysClr val="window" lastClr="FFFFFF"/>
      </a:lt1>
      <a:dk2>
        <a:srgbClr val="666666"/>
      </a:dk2>
      <a:lt2>
        <a:srgbClr val="D2D2D2"/>
      </a:lt2>
      <a:accent1>
        <a:srgbClr val="FFC000"/>
      </a:accent1>
      <a:accent2>
        <a:srgbClr val="C3DCFF"/>
      </a:accent2>
      <a:accent3>
        <a:srgbClr val="87BAFF"/>
      </a:accent3>
      <a:accent4>
        <a:srgbClr val="FFC000"/>
      </a:accent4>
      <a:accent5>
        <a:srgbClr val="005BD3"/>
      </a:accent5>
      <a:accent6>
        <a:srgbClr val="00349E"/>
      </a:accent6>
      <a:hlink>
        <a:srgbClr val="FFC00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spDef>
      <a:spPr>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a:spPr>
      <a:bodyPr rtlCol="0" anchor="ctr"/>
      <a:lstStyle>
        <a:defPPr algn="ctr">
          <a:defRPr/>
        </a:defPPr>
      </a:lstStyle>
      <a:style>
        <a:lnRef idx="1">
          <a:schemeClr val="accent6"/>
        </a:lnRef>
        <a:fillRef idx="3">
          <a:schemeClr val="accent6"/>
        </a:fillRef>
        <a:effectRef idx="2">
          <a:schemeClr val="accent6"/>
        </a:effectRef>
        <a:fontRef idx="minor">
          <a:schemeClr val="lt1"/>
        </a:fontRef>
      </a:style>
    </a:spDef>
    <a:lnDef>
      <a:spPr>
        <a:ln w="25400">
          <a:solidFill>
            <a:schemeClr val="tx1"/>
          </a:solidFill>
          <a:tailEnd type="stealth" w="lg"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Misc">
  <a:themeElements>
    <a:clrScheme name="Iliyan Dark">
      <a:dk1>
        <a:srgbClr val="000000"/>
      </a:dk1>
      <a:lt1>
        <a:sysClr val="window" lastClr="FFFFFF"/>
      </a:lt1>
      <a:dk2>
        <a:srgbClr val="666666"/>
      </a:dk2>
      <a:lt2>
        <a:srgbClr val="D2D2D2"/>
      </a:lt2>
      <a:accent1>
        <a:srgbClr val="FFC000"/>
      </a:accent1>
      <a:accent2>
        <a:srgbClr val="C3DCFF"/>
      </a:accent2>
      <a:accent3>
        <a:srgbClr val="87BAFF"/>
      </a:accent3>
      <a:accent4>
        <a:srgbClr val="FFC000"/>
      </a:accent4>
      <a:accent5>
        <a:srgbClr val="005BD3"/>
      </a:accent5>
      <a:accent6>
        <a:srgbClr val="00349E"/>
      </a:accent6>
      <a:hlink>
        <a:srgbClr val="FFC00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spDef>
      <a:spPr>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a:spPr>
      <a:bodyPr rtlCol="0" anchor="ctr"/>
      <a:lstStyle>
        <a:defPPr algn="ctr">
          <a:defRPr/>
        </a:defPPr>
      </a:lstStyle>
      <a:style>
        <a:lnRef idx="1">
          <a:schemeClr val="accent6"/>
        </a:lnRef>
        <a:fillRef idx="3">
          <a:schemeClr val="accent6"/>
        </a:fillRef>
        <a:effectRef idx="2">
          <a:schemeClr val="accent6"/>
        </a:effectRef>
        <a:fontRef idx="minor">
          <a:schemeClr val="lt1"/>
        </a:fontRef>
      </a:style>
    </a:spDef>
    <a:lnDef>
      <a:spPr>
        <a:ln w="25400">
          <a:solidFill>
            <a:schemeClr val="tx1"/>
          </a:solidFill>
          <a:tailEnd type="stealth" w="lg" len="lg"/>
        </a:ln>
      </a:spPr>
      <a:bodyPr/>
      <a:lstStyle/>
      <a:style>
        <a:lnRef idx="1">
          <a:schemeClr val="accent1"/>
        </a:lnRef>
        <a:fillRef idx="0">
          <a:schemeClr val="accent1"/>
        </a:fillRef>
        <a:effectRef idx="0">
          <a:schemeClr val="accent1"/>
        </a:effectRef>
        <a:fontRef idx="minor">
          <a:schemeClr val="tx1"/>
        </a:fontRef>
      </a:style>
    </a:lnDef>
    <a:txDef>
      <a:spPr/>
      <a:bodyPr vert="horz" wrap="square" lIns="180000" tIns="0" rIns="90000" bIns="0" rtlCol="0" anchor="ctr" anchorCtr="0">
        <a:noAutofit/>
        <a:scene3d>
          <a:camera prst="orthographicFront"/>
          <a:lightRig rig="threePt" dir="t">
            <a:rot lat="0" lon="0" rev="2700000"/>
          </a:lightRig>
        </a:scene3d>
        <a:sp3d contourW="19050" prstMaterial="dkEdge">
          <a:bevelT w="31750" h="19050"/>
          <a:contourClr>
            <a:schemeClr val="bg1">
              <a:lumMod val="85000"/>
              <a:lumOff val="15000"/>
            </a:schemeClr>
          </a:contourClr>
        </a:sp3d>
      </a:bodyPr>
      <a:lstStyle>
        <a:defPPr marL="0" marR="0" indent="0" algn="ctr" defTabSz="914400" rtl="0" eaLnBrk="1" fontAlgn="auto" latinLnBrk="0" hangingPunct="1">
          <a:lnSpc>
            <a:spcPct val="100000"/>
          </a:lnSpc>
          <a:spcBef>
            <a:spcPct val="0"/>
          </a:spcBef>
          <a:spcAft>
            <a:spcPts val="0"/>
          </a:spcAft>
          <a:buClrTx/>
          <a:buSzTx/>
          <a:buFont typeface="Arial" pitchFamily="34" charset="0"/>
          <a:buNone/>
          <a:tabLst/>
          <a:defRPr kumimoji="0" sz="6600" b="1" i="0" u="none" strike="noStrike" kern="1200" cap="none" spc="0" normalizeH="0" baseline="0" noProof="0" dirty="0" smtClean="0">
            <a:ln w="6350">
              <a:noFill/>
            </a:ln>
            <a:solidFill>
              <a:srgbClr val="FFC000"/>
            </a:solidFill>
            <a:effectLst>
              <a:outerShdw blurRad="50800" dist="38100" dir="2700000" algn="tl" rotWithShape="0">
                <a:srgbClr val="000000">
                  <a:alpha val="40000"/>
                </a:srgbClr>
              </a:outerShdw>
            </a:effectLst>
            <a:uLnTx/>
            <a:uFillTx/>
            <a:latin typeface="Calibri" pitchFamily="34" charset="0"/>
            <a:ea typeface="+mj-ea"/>
            <a:cs typeface="+mj-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17751</TotalTime>
  <Words>578</Words>
  <Application>Microsoft Office PowerPoint</Application>
  <PresentationFormat>On-screen Show (4:3)</PresentationFormat>
  <Paragraphs>120</Paragraphs>
  <Slides>35</Slides>
  <Notes>29</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Title</vt:lpstr>
      <vt:lpstr>Inner slides</vt:lpstr>
      <vt:lpstr>Misc</vt:lpstr>
      <vt:lpstr>Progressive Lightcuts for GPU</vt:lpstr>
      <vt:lpstr>Direct illumination</vt:lpstr>
      <vt:lpstr>Direct illumination</vt:lpstr>
      <vt:lpstr>VPL Rendering</vt:lpstr>
      <vt:lpstr>VPL Rendering</vt:lpstr>
      <vt:lpstr>VPL Rendering</vt:lpstr>
      <vt:lpstr>VPL Rendering</vt:lpstr>
      <vt:lpstr>VPL Rendering</vt:lpstr>
      <vt:lpstr>VPL Rendering</vt:lpstr>
      <vt:lpstr>VPL Rendering</vt:lpstr>
      <vt:lpstr>Lightcuts</vt:lpstr>
      <vt:lpstr>Lightcuts</vt:lpstr>
      <vt:lpstr>Lightcuts</vt:lpstr>
      <vt:lpstr>Lightcuts</vt:lpstr>
      <vt:lpstr>Lightcuts – progressive #1</vt:lpstr>
      <vt:lpstr>Lightcuts – progressive #1</vt:lpstr>
      <vt:lpstr>Lightcuts – progressive #2</vt:lpstr>
      <vt:lpstr>Lightcuts – progressive #2</vt:lpstr>
      <vt:lpstr>Lightcuts – Heapless</vt:lpstr>
      <vt:lpstr>Lightcuts – clamping</vt:lpstr>
      <vt:lpstr>Lightcuts – clamping</vt:lpstr>
      <vt:lpstr>Clamping</vt:lpstr>
      <vt:lpstr>Clamping</vt:lpstr>
      <vt:lpstr>Clamping</vt:lpstr>
      <vt:lpstr>Clamping</vt:lpstr>
      <vt:lpstr>Clamping</vt:lpstr>
      <vt:lpstr>Clamping – some math</vt:lpstr>
      <vt:lpstr>Results – Manual clamping</vt:lpstr>
      <vt:lpstr>Results – lowest RMSE</vt:lpstr>
      <vt:lpstr>Results - RMSE</vt:lpstr>
      <vt:lpstr>Results - RMSE</vt:lpstr>
      <vt:lpstr>Results - RMSE</vt:lpstr>
      <vt:lpstr>Results - RMSE</vt:lpstr>
      <vt:lpstr>Conclusion</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RTfact: Concepts for Generic and High Performance Ray Tracing</dc:title>
  <dc:creator>Iliyan</dc:creator>
  <cp:lastModifiedBy>Tomas</cp:lastModifiedBy>
  <cp:revision>967</cp:revision>
  <dcterms:created xsi:type="dcterms:W3CDTF">2008-08-05T00:16:11Z</dcterms:created>
  <dcterms:modified xsi:type="dcterms:W3CDTF">2012-08-06T15:39:46Z</dcterms:modified>
</cp:coreProperties>
</file>