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47"/>
  </p:notesMasterIdLst>
  <p:sldIdLst>
    <p:sldId id="256" r:id="rId3"/>
    <p:sldId id="257" r:id="rId4"/>
    <p:sldId id="271" r:id="rId5"/>
    <p:sldId id="270" r:id="rId6"/>
    <p:sldId id="263" r:id="rId7"/>
    <p:sldId id="288" r:id="rId8"/>
    <p:sldId id="272" r:id="rId9"/>
    <p:sldId id="258" r:id="rId10"/>
    <p:sldId id="265" r:id="rId11"/>
    <p:sldId id="260" r:id="rId12"/>
    <p:sldId id="261" r:id="rId13"/>
    <p:sldId id="267" r:id="rId14"/>
    <p:sldId id="268" r:id="rId15"/>
    <p:sldId id="266" r:id="rId16"/>
    <p:sldId id="262" r:id="rId17"/>
    <p:sldId id="290" r:id="rId18"/>
    <p:sldId id="289" r:id="rId19"/>
    <p:sldId id="291" r:id="rId20"/>
    <p:sldId id="292" r:id="rId21"/>
    <p:sldId id="276" r:id="rId22"/>
    <p:sldId id="275" r:id="rId23"/>
    <p:sldId id="278" r:id="rId24"/>
    <p:sldId id="296" r:id="rId25"/>
    <p:sldId id="298" r:id="rId26"/>
    <p:sldId id="297" r:id="rId27"/>
    <p:sldId id="280" r:id="rId28"/>
    <p:sldId id="279" r:id="rId29"/>
    <p:sldId id="281" r:id="rId30"/>
    <p:sldId id="293" r:id="rId31"/>
    <p:sldId id="294" r:id="rId32"/>
    <p:sldId id="282" r:id="rId33"/>
    <p:sldId id="299" r:id="rId34"/>
    <p:sldId id="300" r:id="rId35"/>
    <p:sldId id="306" r:id="rId36"/>
    <p:sldId id="302" r:id="rId37"/>
    <p:sldId id="303" r:id="rId38"/>
    <p:sldId id="304" r:id="rId39"/>
    <p:sldId id="305" r:id="rId40"/>
    <p:sldId id="307" r:id="rId41"/>
    <p:sldId id="309" r:id="rId42"/>
    <p:sldId id="285" r:id="rId43"/>
    <p:sldId id="286" r:id="rId44"/>
    <p:sldId id="274" r:id="rId45"/>
    <p:sldId id="287" r:id="rId4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20000"/>
    <a:srgbClr val="EEC1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89882" autoAdjust="0"/>
  </p:normalViewPr>
  <p:slideViewPr>
    <p:cSldViewPr>
      <p:cViewPr>
        <p:scale>
          <a:sx n="100" d="100"/>
          <a:sy n="100" d="100"/>
        </p:scale>
        <p:origin x="-197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B382B6-8BD2-467F-AA53-B4D405CC8896}" type="datetimeFigureOut">
              <a:rPr lang="bg-BG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ADDBDE-B1B7-4D15-9AE0-51FFA4A85B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894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862EA-3D9B-44D1-9554-A39321506364}" type="slidenum">
              <a:rPr lang="bg-BG" smtClean="0"/>
              <a:pPr/>
              <a:t>13</a:t>
            </a:fld>
            <a:endParaRPr 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862EA-3D9B-44D1-9554-A39321506364}" type="slidenum">
              <a:rPr lang="bg-BG" smtClean="0"/>
              <a:pPr/>
              <a:t>14</a:t>
            </a:fld>
            <a:endParaRPr 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19</a:t>
            </a:fld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</a:t>
            </a:r>
            <a:r>
              <a:rPr lang="en-US" dirty="0" smtClean="0"/>
              <a:t>acceleration structures do </a:t>
            </a:r>
            <a:r>
              <a:rPr lang="en-US" dirty="0" smtClean="0"/>
              <a:t>not contain algorithms, we build them on top;</a:t>
            </a:r>
            <a:r>
              <a:rPr lang="en-US" baseline="0" dirty="0" smtClean="0"/>
              <a:t> can afford this because </a:t>
            </a:r>
            <a:r>
              <a:rPr lang="en-US" baseline="0" dirty="0" smtClean="0"/>
              <a:t>the </a:t>
            </a:r>
            <a:r>
              <a:rPr lang="en-US" baseline="0" dirty="0" smtClean="0"/>
              <a:t>compiler can optimize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21</a:t>
            </a:fld>
            <a:endParaRPr 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22</a:t>
            </a:fld>
            <a:endParaRPr 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23</a:t>
            </a:fld>
            <a:endParaRPr 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24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25</a:t>
            </a:fld>
            <a:endParaRPr 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0865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28</a:t>
            </a:fld>
            <a:endParaRPr lang="bg-B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29</a:t>
            </a:fld>
            <a:endParaRPr lang="bg-B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30</a:t>
            </a:fld>
            <a:endParaRPr lang="bg-B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32</a:t>
            </a:fld>
            <a:endParaRPr lang="bg-B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33</a:t>
            </a:fld>
            <a:endParaRPr lang="bg-B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34</a:t>
            </a:fld>
            <a:endParaRPr lang="bg-B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35</a:t>
            </a:fld>
            <a:endParaRPr lang="bg-B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36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82986-8175-4650-919A-757FBAD3CDE8}" type="slidenum">
              <a:rPr lang="bg-BG" smtClean="0"/>
              <a:pPr/>
              <a:t>5</a:t>
            </a:fld>
            <a:endParaRPr lang="bg-BG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37</a:t>
            </a:fld>
            <a:endParaRPr lang="bg-B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38</a:t>
            </a:fld>
            <a:endParaRPr lang="bg-BG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39</a:t>
            </a:fld>
            <a:endParaRPr lang="bg-BG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40</a:t>
            </a:fld>
            <a:endParaRPr lang="bg-BG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41</a:t>
            </a:fld>
            <a:endParaRPr lang="bg-BG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42</a:t>
            </a:fld>
            <a:endParaRPr lang="bg-BG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43</a:t>
            </a:fld>
            <a:endParaRPr lang="bg-BG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44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82986-8175-4650-919A-757FBAD3CDE8}" type="slidenum">
              <a:rPr lang="bg-BG" smtClean="0"/>
              <a:pPr/>
              <a:t>6</a:t>
            </a:fld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for a final solution</a:t>
            </a:r>
          </a:p>
          <a:p>
            <a:r>
              <a:rPr lang="en-US" dirty="0" smtClean="0"/>
              <a:t>Examples for different </a:t>
            </a:r>
            <a:r>
              <a:rPr lang="en-US" dirty="0" err="1" smtClean="0"/>
              <a:t>algs</a:t>
            </a:r>
            <a:r>
              <a:rPr lang="en-US" dirty="0" smtClean="0"/>
              <a:t> and data struct N structures, M builders, P </a:t>
            </a:r>
            <a:r>
              <a:rPr lang="en-US" dirty="0" err="1" smtClean="0"/>
              <a:t>traversers</a:t>
            </a:r>
            <a:r>
              <a:rPr lang="en-US" dirty="0" smtClean="0"/>
              <a:t> -&gt; combinatorial explosion</a:t>
            </a:r>
          </a:p>
          <a:p>
            <a:r>
              <a:rPr lang="en-US" dirty="0" smtClean="0"/>
              <a:t>Example for overhead</a:t>
            </a:r>
            <a:r>
              <a:rPr lang="en-US" baseline="0" dirty="0" smtClean="0"/>
              <a:t> at a high granularity</a:t>
            </a:r>
          </a:p>
          <a:p>
            <a:pPr lvl="1"/>
            <a:r>
              <a:rPr lang="en-US" dirty="0" smtClean="0"/>
              <a:t>Confuses composability and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862EA-3D9B-44D1-9554-A39321506364}" type="slidenum">
              <a:rPr lang="bg-BG" smtClean="0"/>
              <a:pPr/>
              <a:t>11</a:t>
            </a:fld>
            <a:endParaRPr 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862EA-3D9B-44D1-9554-A39321506364}" type="slidenum">
              <a:rPr lang="bg-BG" smtClean="0"/>
              <a:pPr/>
              <a:t>12</a:t>
            </a:fld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5" y="3857628"/>
            <a:ext cx="8891530" cy="2928958"/>
          </a:xfrm>
        </p:spPr>
        <p:txBody>
          <a:bodyPr anchor="ctr" anchorCtr="0"/>
          <a:lstStyle>
            <a:lvl1pPr marL="0" marR="36576" indent="0" algn="ct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625" y="1071546"/>
            <a:ext cx="8967730" cy="2643206"/>
          </a:xfrm>
        </p:spPr>
        <p:txBody>
          <a:bodyPr anchor="ctr" anchorCtr="0">
            <a:normAutofit/>
          </a:bodyPr>
          <a:lstStyle>
            <a:lvl1pPr algn="ctr">
              <a:defRPr sz="4400" b="1" cap="none" spc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 lIns="90000">
            <a:noAutofit/>
          </a:bodyPr>
          <a:lstStyle>
            <a:lvl1pPr marL="0" algn="l">
              <a:defRPr sz="3600" b="0" cap="none" spc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68FE-D36C-435D-A517-50991E6EED9F}" type="datetimeFigureOut">
              <a:rPr lang="bg-BG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1702-2FBF-430A-BE66-0610C8CF32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3" y="60328"/>
            <a:ext cx="8889101" cy="654032"/>
          </a:xfrm>
        </p:spPr>
        <p:txBody>
          <a:bodyPr>
            <a:noAutofit/>
          </a:bodyPr>
          <a:lstStyle>
            <a:lvl1pPr marL="0" algn="l">
              <a:defRPr sz="3600" b="0" cap="none" spc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3" y="60328"/>
            <a:ext cx="8889101" cy="654032"/>
          </a:xfrm>
        </p:spPr>
        <p:txBody>
          <a:bodyPr>
            <a:noAutofit/>
          </a:bodyPr>
          <a:lstStyle>
            <a:lvl1pPr marL="0" algn="l">
              <a:defRPr sz="3600">
                <a:ln w="6350">
                  <a:noFill/>
                </a:ln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642922"/>
            <a:ext cx="8889312" cy="500062"/>
          </a:xfrm>
          <a:ln w="0">
            <a:noFill/>
          </a:ln>
        </p:spPr>
        <p:txBody>
          <a:bodyPr>
            <a:noAutofit/>
          </a:bodyPr>
          <a:lstStyle>
            <a:lvl1pPr marL="0">
              <a:buFont typeface="Wingdings" pitchFamily="2" charset="2"/>
              <a:buNone/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61C7E1A4-109F-4E63-8F9A-7A555FA7D65C}" type="datetimeFigureOut">
              <a:rPr lang="bg-BG" smtClean="0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FEF0952F-64AD-4A66-BD51-30993CD74ED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7D10B4-9344-4317-9C00-03D1DBB41DE5}" type="datetimeFigureOut">
              <a:rPr lang="bg-BG" smtClean="0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038149-B734-4E38-8CC3-9028C0C2815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4296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700" r:id="rId3"/>
    <p:sldLayoutId id="2147483701" r:id="rId4"/>
    <p:sldLayoutId id="2147483702" r:id="rId5"/>
    <p:sldLayoutId id="2147483690" r:id="rId6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RTfact: Concepts for</a:t>
            </a:r>
            <a:br>
              <a:rPr lang="en-US" smtClean="0"/>
            </a:br>
            <a:r>
              <a:rPr lang="en-US" smtClean="0"/>
              <a:t>Generic and High Performance</a:t>
            </a:r>
            <a:br>
              <a:rPr lang="en-US" smtClean="0"/>
            </a:br>
            <a:r>
              <a:rPr lang="en-US" smtClean="0"/>
              <a:t>Ray Tracing</a:t>
            </a:r>
            <a:endParaRPr lang="bg-BG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20" y="4429132"/>
            <a:ext cx="4271961" cy="2928958"/>
          </a:xfrm>
        </p:spPr>
        <p:txBody>
          <a:bodyPr anchor="t" anchorCtr="0"/>
          <a:lstStyle/>
          <a:p>
            <a:r>
              <a:rPr lang="en-US" b="1" dirty="0" smtClean="0"/>
              <a:t>Iliyan Georgiev</a:t>
            </a:r>
          </a:p>
          <a:p>
            <a:r>
              <a:rPr lang="en-US" dirty="0" smtClean="0"/>
              <a:t>University of Saarland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29195" y="4429132"/>
            <a:ext cx="4271961" cy="292895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Philipp Slusallek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Saarland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DFKI </a:t>
            </a:r>
            <a:r>
              <a:rPr lang="en-US" sz="3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Saarbrücken</a:t>
            </a:r>
            <a:endParaRPr kumimoji="0" lang="en-US" sz="30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Approaches</a:t>
            </a:r>
            <a:endParaRPr lang="bg-BG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Domain-specific language (DSL)</a:t>
            </a:r>
          </a:p>
          <a:p>
            <a:pPr lvl="1"/>
            <a:r>
              <a:rPr lang="en-US" dirty="0" smtClean="0"/>
              <a:t>Simple application-suitable syntax</a:t>
            </a:r>
          </a:p>
          <a:p>
            <a:pPr lvl="1"/>
            <a:r>
              <a:rPr lang="en-US" dirty="0" smtClean="0"/>
              <a:t>Specialized compiler with enough context</a:t>
            </a:r>
          </a:p>
          <a:p>
            <a:pPr lvl="2"/>
            <a:r>
              <a:rPr lang="en-US" dirty="0" smtClean="0"/>
              <a:t>Limited scope make optimizations easier</a:t>
            </a:r>
          </a:p>
          <a:p>
            <a:pPr lvl="2"/>
            <a:r>
              <a:rPr lang="en-US" dirty="0" smtClean="0"/>
              <a:t>Data parallelism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Need to juggle two different abstractions</a:t>
            </a:r>
          </a:p>
          <a:p>
            <a:pPr lvl="1"/>
            <a:r>
              <a:rPr lang="en-US" dirty="0" smtClean="0"/>
              <a:t>Lots of infrastructure work</a:t>
            </a:r>
          </a:p>
          <a:p>
            <a:pPr lvl="1"/>
            <a:r>
              <a:rPr lang="en-US" dirty="0" smtClean="0"/>
              <a:t>Tends to converge to a general purpose programming language</a:t>
            </a:r>
          </a:p>
          <a:p>
            <a:pPr lvl="2"/>
            <a:endParaRPr lang="en-US" dirty="0" smtClean="0"/>
          </a:p>
          <a:p>
            <a:pPr lvl="2"/>
            <a:endParaRPr lang="bg-BG" dirty="0" smtClean="0"/>
          </a:p>
        </p:txBody>
      </p:sp>
      <p:sp>
        <p:nvSpPr>
          <p:cNvPr id="819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Multiple Levels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Composability</a:t>
            </a:r>
          </a:p>
          <a:p>
            <a:pPr lvl="1"/>
            <a:r>
              <a:rPr lang="en-US" dirty="0" smtClean="0"/>
              <a:t>At design/compile-time</a:t>
            </a:r>
          </a:p>
          <a:p>
            <a:r>
              <a:rPr lang="en-US" dirty="0" smtClean="0"/>
              <a:t>Compatibility</a:t>
            </a:r>
          </a:p>
          <a:p>
            <a:pPr lvl="1"/>
            <a:r>
              <a:rPr lang="en-US" dirty="0" smtClean="0"/>
              <a:t>Use existing tools</a:t>
            </a:r>
          </a:p>
          <a:p>
            <a:pPr lvl="1"/>
            <a:r>
              <a:rPr lang="en-US" dirty="0" smtClean="0"/>
              <a:t>Integration with other software</a:t>
            </a:r>
          </a:p>
          <a:p>
            <a:r>
              <a:rPr lang="en-US" dirty="0" smtClean="0"/>
              <a:t>Multi-level abstractions </a:t>
            </a:r>
          </a:p>
          <a:p>
            <a:pPr lvl="1"/>
            <a:r>
              <a:rPr lang="en-US" dirty="0" smtClean="0"/>
              <a:t>From basic arithmetic types to renderers</a:t>
            </a:r>
          </a:p>
          <a:p>
            <a:r>
              <a:rPr lang="en-US" dirty="0" smtClean="0"/>
              <a:t>Portability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Allow efficient code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Programming</a:t>
            </a:r>
            <a:endParaRPr 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Compile-time…</a:t>
            </a:r>
          </a:p>
          <a:p>
            <a:pPr lvl="1"/>
            <a:r>
              <a:rPr lang="en-US" dirty="0" smtClean="0"/>
              <a:t>Composability</a:t>
            </a:r>
          </a:p>
          <a:p>
            <a:pPr lvl="1"/>
            <a:r>
              <a:rPr lang="en-US" dirty="0" smtClean="0"/>
              <a:t>Specialization</a:t>
            </a:r>
          </a:p>
          <a:p>
            <a:pPr lvl="1"/>
            <a:r>
              <a:rPr lang="en-US" dirty="0" smtClean="0"/>
              <a:t>Optimizations</a:t>
            </a:r>
          </a:p>
          <a:p>
            <a:pPr lvl="2"/>
            <a:r>
              <a:rPr lang="en-US" dirty="0" smtClean="0"/>
              <a:t>Inlining</a:t>
            </a:r>
          </a:p>
          <a:p>
            <a:pPr>
              <a:buFont typeface="Wingdings" pitchFamily="2" charset="2"/>
              <a:buChar char=""/>
            </a:pPr>
            <a:r>
              <a:rPr lang="en-US" i="1" dirty="0" smtClean="0"/>
              <a:t>Enables</a:t>
            </a:r>
            <a:endParaRPr lang="en-US" dirty="0" smtClean="0"/>
          </a:p>
          <a:p>
            <a:pPr lvl="1"/>
            <a:r>
              <a:rPr lang="en-US" dirty="0" smtClean="0"/>
              <a:t>Arbitrary-grained abstractions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Decoupling of algorithms and data structures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C++ Templates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Programming</a:t>
            </a:r>
            <a:endParaRPr 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algorithm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.Concepts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734597" y="1952615"/>
            <a:ext cx="7529625" cy="230832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template&lt;class Comparable&gt;</a:t>
            </a:r>
          </a:p>
          <a:p>
            <a:r>
              <a:rPr lang="en-US" dirty="0" smtClean="0">
                <a:latin typeface="Consolas" pitchFamily="49" charset="0"/>
              </a:rPr>
              <a:t>void order(Comparable&amp; element1, Comparable&amp; element2) </a:t>
            </a:r>
            <a:r>
              <a:rPr lang="bg-BG" dirty="0" smtClean="0">
                <a:latin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Consolas" pitchFamily="49" charset="0"/>
              </a:rPr>
              <a:t>if(element1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&gt;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Consolas" pitchFamily="49" charset="0"/>
              </a:rPr>
              <a:t> element2</a:t>
            </a:r>
            <a:r>
              <a:rPr lang="en-US" dirty="0" smtClean="0">
                <a:latin typeface="Consolas" pitchFamily="49" charset="0"/>
              </a:rPr>
              <a:t>) </a:t>
            </a:r>
            <a:r>
              <a:rPr lang="bg-BG" dirty="0" smtClean="0">
                <a:latin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</a:rPr>
              <a:t>    Type tempElement = element2;</a:t>
            </a:r>
          </a:p>
          <a:p>
            <a:r>
              <a:rPr lang="en-US" dirty="0" smtClean="0">
                <a:latin typeface="Consolas" pitchFamily="49" charset="0"/>
              </a:rPr>
              <a:t>    element2 = element1;</a:t>
            </a:r>
          </a:p>
          <a:p>
            <a:r>
              <a:rPr lang="en-US" dirty="0" smtClean="0">
                <a:latin typeface="Consolas" pitchFamily="49" charset="0"/>
              </a:rPr>
              <a:t>    element1 = tempElement;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bg-BG" dirty="0" smtClean="0">
                <a:latin typeface="Consolas" pitchFamily="49" charset="0"/>
              </a:rPr>
              <a:t>}</a:t>
            </a:r>
          </a:p>
          <a:p>
            <a:r>
              <a:rPr lang="bg-BG" dirty="0" smtClean="0">
                <a:latin typeface="Consolas" pitchFamily="49" charset="0"/>
              </a:rPr>
              <a:t>}</a:t>
            </a:r>
            <a:endParaRPr lang="bg-BG" dirty="0">
              <a:latin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836" y="4952068"/>
            <a:ext cx="5503430" cy="147732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class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Comparable</a:t>
            </a:r>
          </a:p>
          <a:p>
            <a:r>
              <a:rPr lang="bg-BG" dirty="0" smtClean="0">
                <a:latin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</a:rPr>
              <a:t>public: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</a:rPr>
              <a:t> operator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&gt;</a:t>
            </a:r>
            <a:r>
              <a:rPr lang="en-US" dirty="0" smtClean="0">
                <a:latin typeface="Consolas" pitchFamily="49" charset="0"/>
              </a:rPr>
              <a:t>(const Comparable&amp; other);</a:t>
            </a:r>
          </a:p>
          <a:p>
            <a:r>
              <a:rPr lang="bg-BG" dirty="0" smtClean="0">
                <a:latin typeface="Consolas" pitchFamily="49" charset="0"/>
              </a:rPr>
              <a:t>}</a:t>
            </a:r>
            <a:endParaRPr lang="bg-BG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RTfact</a:t>
            </a:r>
            <a:endParaRPr lang="bg-BG" smtClean="0"/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Infrastructure</a:t>
            </a:r>
            <a:endParaRPr lang="bg-BG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76220" y="4286256"/>
            <a:ext cx="5750759" cy="2000264"/>
            <a:chOff x="476220" y="4357694"/>
            <a:chExt cx="5750759" cy="2000264"/>
          </a:xfrm>
          <a:solidFill>
            <a:srgbClr val="D6A300"/>
          </a:solidFill>
        </p:grpSpPr>
        <p:sp>
          <p:nvSpPr>
            <p:cNvPr id="8" name="Rectangle 7"/>
            <p:cNvSpPr/>
            <p:nvPr/>
          </p:nvSpPr>
          <p:spPr>
            <a:xfrm>
              <a:off x="476220" y="4357694"/>
              <a:ext cx="939014" cy="1000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220" y="5357826"/>
              <a:ext cx="5750759" cy="1000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5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SIMD primitives</a:t>
              </a:r>
              <a:endParaRPr lang="bg-BG" sz="245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37470" y="4286256"/>
            <a:ext cx="4689509" cy="91678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5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Ray tracing</a:t>
            </a:r>
            <a:endParaRPr lang="bg-BG" sz="24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10325" y="3036091"/>
            <a:ext cx="2333641" cy="3250429"/>
            <a:chOff x="6310325" y="3107529"/>
            <a:chExt cx="2333641" cy="3250429"/>
          </a:xfrm>
          <a:solidFill>
            <a:srgbClr val="D6A300"/>
          </a:solidFill>
        </p:grpSpPr>
        <p:sp>
          <p:nvSpPr>
            <p:cNvPr id="11" name="Rectangle 10"/>
            <p:cNvSpPr/>
            <p:nvPr/>
          </p:nvSpPr>
          <p:spPr>
            <a:xfrm>
              <a:off x="6310325" y="4357694"/>
              <a:ext cx="2333641" cy="2000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5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Scene</a:t>
              </a:r>
            </a:p>
            <a:p>
              <a:pPr algn="ctr"/>
              <a:r>
                <a:rPr lang="en-US" sz="245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management</a:t>
              </a:r>
              <a:endParaRPr lang="bg-BG" sz="245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93800" y="3107529"/>
              <a:ext cx="1250165" cy="12501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43503" y="3036091"/>
            <a:ext cx="2166953" cy="1166821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5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</a:t>
            </a:r>
            <a:endParaRPr lang="bg-BG" sz="24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220" y="3036091"/>
            <a:ext cx="4583938" cy="1166821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5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Rendering</a:t>
            </a:r>
            <a:endParaRPr lang="bg-BG" sz="24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20" y="1785926"/>
            <a:ext cx="8167745" cy="1166821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5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 or API</a:t>
            </a:r>
            <a:endParaRPr lang="bg-BG" sz="24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SIMD Primitives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Threading – on the algorithmic/application level</a:t>
            </a:r>
          </a:p>
          <a:p>
            <a:pPr lvl="1"/>
            <a:r>
              <a:rPr lang="en-US" dirty="0" smtClean="0"/>
              <a:t>SIMD - impacts the whole infrastructure</a:t>
            </a:r>
          </a:p>
          <a:p>
            <a:r>
              <a:rPr lang="en-US" dirty="0" smtClean="0"/>
              <a:t>4 basic SIMD primitives</a:t>
            </a:r>
          </a:p>
          <a:p>
            <a:pPr lvl="1"/>
            <a:r>
              <a:rPr lang="en-US" dirty="0" smtClean="0"/>
              <a:t>Parameterized by size (at compile time)</a:t>
            </a:r>
          </a:p>
          <a:p>
            <a:pPr lvl="1"/>
            <a:r>
              <a:rPr lang="en-US" dirty="0" smtClean="0">
                <a:latin typeface="Consolas" pitchFamily="49" charset="0"/>
              </a:rPr>
              <a:t>Packet</a:t>
            </a:r>
            <a:r>
              <a:rPr lang="en-US" dirty="0" smtClean="0"/>
              <a:t>, </a:t>
            </a:r>
            <a:r>
              <a:rPr lang="en-US" dirty="0" smtClean="0">
                <a:latin typeface="Consolas" pitchFamily="49" charset="0"/>
              </a:rPr>
              <a:t>Vec3f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</a:rPr>
              <a:t>PacketMask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</a:rPr>
              <a:t>BitMask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Simultaneously model 3 basic concepts</a:t>
            </a:r>
          </a:p>
          <a:p>
            <a:pPr lvl="1"/>
            <a:r>
              <a:rPr lang="en-US" dirty="0" smtClean="0">
                <a:latin typeface="Consolas" pitchFamily="49" charset="0"/>
              </a:rPr>
              <a:t>Value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</a:rPr>
              <a:t>ValueContainer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</a:rPr>
              <a:t>ContainerContainer</a:t>
            </a:r>
            <a:endParaRPr lang="en-US" dirty="0" smtClean="0">
              <a:latin typeface="Consolas" pitchFamily="49" charset="0"/>
            </a:endParaRPr>
          </a:p>
          <a:p>
            <a:pPr lvl="1"/>
            <a:r>
              <a:rPr lang="en-US" dirty="0" smtClean="0"/>
              <a:t>Packets have 3-fold nature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Different sizes means different types</a:t>
            </a:r>
          </a:p>
          <a:p>
            <a:r>
              <a:rPr lang="en-US" dirty="0" smtClean="0"/>
              <a:t>Data is allocated on the stack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71451"/>
            <a:ext cx="8867804" cy="6534150"/>
          </a:xfrm>
          <a:prstGeom prst="rect">
            <a:avLst/>
          </a:prstGeom>
          <a:solidFill>
            <a:schemeClr val="tx1">
              <a:alpha val="9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</a:t>
            </a:r>
          </a:p>
          <a:p>
            <a:r>
              <a:rPr lang="en-US" sz="1400" dirty="0" smtClean="0">
                <a:latin typeface="Consolas" pitchFamily="49" charset="0"/>
              </a:rPr>
              <a:t>Vec3f&lt;size&gt; </a:t>
            </a:r>
            <a:r>
              <a:rPr lang="en-US" sz="1400" dirty="0" err="1" smtClean="0">
                <a:latin typeface="Consolas" pitchFamily="49" charset="0"/>
              </a:rPr>
              <a:t>computeColor</a:t>
            </a:r>
            <a:r>
              <a:rPr lang="en-US" sz="1400" dirty="0" smtClean="0">
                <a:latin typeface="Consolas" pitchFamily="49" charset="0"/>
              </a:rPr>
              <a:t>(Vec3f&lt;size&gt;&amp; dir, Vec3f&lt;size&gt;&amp; offset, Vec3f&lt;size&gt;&amp; normal)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Packet&lt;</a:t>
            </a:r>
            <a:r>
              <a:rPr lang="en-US" sz="1400" dirty="0" err="1" smtClean="0">
                <a:latin typeface="Consolas" pitchFamily="49" charset="0"/>
              </a:rPr>
              <a:t>size,float</a:t>
            </a:r>
            <a:r>
              <a:rPr lang="en-US" sz="1400" dirty="0" smtClean="0">
                <a:latin typeface="Consolas" pitchFamily="49" charset="0"/>
              </a:rPr>
              <a:t>&gt;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PacketMask</a:t>
            </a:r>
            <a:r>
              <a:rPr lang="en-US" sz="1400" dirty="0" smtClean="0">
                <a:latin typeface="Consolas" pitchFamily="49" charset="0"/>
              </a:rPr>
              <a:t>&lt;size&gt; mask;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return color;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071" y="1528737"/>
            <a:ext cx="2290792" cy="195276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57158" y="2143116"/>
            <a:ext cx="7967692" cy="914409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42844" y="171451"/>
            <a:ext cx="8867804" cy="6534150"/>
          </a:xfrm>
          <a:prstGeom prst="rect">
            <a:avLst/>
          </a:prstGeom>
          <a:solidFill>
            <a:schemeClr val="tx1">
              <a:alpha val="9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</a:t>
            </a:r>
          </a:p>
          <a:p>
            <a:r>
              <a:rPr lang="en-US" sz="1400" dirty="0" smtClean="0">
                <a:latin typeface="Consolas" pitchFamily="49" charset="0"/>
              </a:rPr>
              <a:t>Vec3f&lt;size&gt; </a:t>
            </a:r>
            <a:r>
              <a:rPr lang="en-US" sz="1400" dirty="0" err="1" smtClean="0">
                <a:latin typeface="Consolas" pitchFamily="49" charset="0"/>
              </a:rPr>
              <a:t>computeColor</a:t>
            </a:r>
            <a:r>
              <a:rPr lang="en-US" sz="1400" dirty="0" smtClean="0">
                <a:latin typeface="Consolas" pitchFamily="49" charset="0"/>
              </a:rPr>
              <a:t>(Vec3f&lt;size&gt;&amp; dir, Vec3f&lt;size&gt;&amp; offset, Vec3f&lt;size&gt;&amp; normal)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Packet&lt;</a:t>
            </a:r>
            <a:r>
              <a:rPr lang="en-US" sz="1400" dirty="0" err="1" smtClean="0">
                <a:latin typeface="Consolas" pitchFamily="49" charset="0"/>
              </a:rPr>
              <a:t>size,float</a:t>
            </a:r>
            <a:r>
              <a:rPr lang="en-US" sz="1400" dirty="0" smtClean="0">
                <a:latin typeface="Consolas" pitchFamily="49" charset="0"/>
              </a:rPr>
              <a:t>&gt;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PacketMask</a:t>
            </a:r>
            <a:r>
              <a:rPr lang="en-US" sz="1400" dirty="0" smtClean="0">
                <a:latin typeface="Consolas" pitchFamily="49" charset="0"/>
              </a:rPr>
              <a:t>&lt;size&gt; mask;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return color;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= Dot(dir + offset, normal);                             //</a:t>
            </a:r>
          </a:p>
          <a:p>
            <a:r>
              <a:rPr lang="sv-SE" sz="1400" dirty="0" smtClean="0">
                <a:latin typeface="Consolas" pitchFamily="49" charset="0"/>
              </a:rPr>
              <a:t>  mask = (</a:t>
            </a:r>
            <a:r>
              <a:rPr lang="en-US" sz="1400" dirty="0" err="1" smtClean="0">
                <a:latin typeface="Consolas" pitchFamily="49" charset="0"/>
              </a:rPr>
              <a:t>dotNormal</a:t>
            </a:r>
            <a:r>
              <a:rPr lang="sv-SE" sz="1400" dirty="0" smtClean="0">
                <a:latin typeface="Consolas" pitchFamily="49" charset="0"/>
              </a:rPr>
              <a:t> &gt; Packet&lt;size,float&gt;::C_0());               // SCALAR-LIKE</a:t>
            </a:r>
          </a:p>
          <a:p>
            <a:r>
              <a:rPr lang="en-US" sz="1400" dirty="0" smtClean="0">
                <a:latin typeface="Consolas" pitchFamily="49" charset="0"/>
              </a:rPr>
              <a:t>  color = </a:t>
            </a:r>
            <a:r>
              <a:rPr lang="en-US" sz="1400" dirty="0" err="1" smtClean="0">
                <a:latin typeface="Consolas" pitchFamily="49" charset="0"/>
              </a:rPr>
              <a:t>mask.blend</a:t>
            </a:r>
            <a:r>
              <a:rPr lang="en-US" sz="1400" dirty="0" smtClean="0">
                <a:latin typeface="Consolas" pitchFamily="49" charset="0"/>
              </a:rPr>
              <a:t>(Vec3f&lt;size&gt;::RED(), Vec3f&lt;size&gt;::BLACK()); // (Value concept)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mask.getBitMask</a:t>
            </a:r>
            <a:r>
              <a:rPr lang="en-US" sz="1400" dirty="0" smtClean="0">
                <a:latin typeface="Consolas" pitchFamily="49" charset="0"/>
              </a:rPr>
              <a:t>();                                  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071" y="1528737"/>
            <a:ext cx="2290792" cy="195276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57158" y="3190873"/>
            <a:ext cx="7967692" cy="1657352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42844" y="171451"/>
            <a:ext cx="8867804" cy="6534150"/>
          </a:xfrm>
          <a:prstGeom prst="rect">
            <a:avLst/>
          </a:prstGeom>
          <a:solidFill>
            <a:schemeClr val="tx1">
              <a:alpha val="9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</a:t>
            </a:r>
          </a:p>
          <a:p>
            <a:r>
              <a:rPr lang="en-US" sz="1400" dirty="0" smtClean="0">
                <a:latin typeface="Consolas" pitchFamily="49" charset="0"/>
              </a:rPr>
              <a:t>Vec3f&lt;size&gt; </a:t>
            </a:r>
            <a:r>
              <a:rPr lang="en-US" sz="1400" dirty="0" err="1" smtClean="0">
                <a:latin typeface="Consolas" pitchFamily="49" charset="0"/>
              </a:rPr>
              <a:t>computeColor</a:t>
            </a:r>
            <a:r>
              <a:rPr lang="en-US" sz="1400" dirty="0" smtClean="0">
                <a:latin typeface="Consolas" pitchFamily="49" charset="0"/>
              </a:rPr>
              <a:t>(Vec3f&lt;size&gt;&amp; dir, Vec3f&lt;size&gt;&amp; offset, Vec3f&lt;size&gt;&amp; normal)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Packet&lt;</a:t>
            </a:r>
            <a:r>
              <a:rPr lang="en-US" sz="1400" dirty="0" err="1" smtClean="0">
                <a:latin typeface="Consolas" pitchFamily="49" charset="0"/>
              </a:rPr>
              <a:t>size,float</a:t>
            </a:r>
            <a:r>
              <a:rPr lang="en-US" sz="1400" dirty="0" smtClean="0">
                <a:latin typeface="Consolas" pitchFamily="49" charset="0"/>
              </a:rPr>
              <a:t>&gt;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PacketMask</a:t>
            </a:r>
            <a:r>
              <a:rPr lang="en-US" sz="1400" dirty="0" smtClean="0">
                <a:latin typeface="Consolas" pitchFamily="49" charset="0"/>
              </a:rPr>
              <a:t>&lt;size&gt; mask;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return color;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= Dot(dir + offset, normal);                             //</a:t>
            </a:r>
          </a:p>
          <a:p>
            <a:r>
              <a:rPr lang="sv-SE" sz="1400" dirty="0" smtClean="0">
                <a:latin typeface="Consolas" pitchFamily="49" charset="0"/>
              </a:rPr>
              <a:t>  mask = (</a:t>
            </a:r>
            <a:r>
              <a:rPr lang="en-US" sz="1400" dirty="0" err="1" smtClean="0">
                <a:latin typeface="Consolas" pitchFamily="49" charset="0"/>
              </a:rPr>
              <a:t>dotNormal</a:t>
            </a:r>
            <a:r>
              <a:rPr lang="sv-SE" sz="1400" dirty="0" smtClean="0">
                <a:latin typeface="Consolas" pitchFamily="49" charset="0"/>
              </a:rPr>
              <a:t> &gt; Packet&lt;size,float&gt;::C_0());               // SCALAR-LIKE</a:t>
            </a:r>
          </a:p>
          <a:p>
            <a:r>
              <a:rPr lang="en-US" sz="1400" dirty="0" smtClean="0">
                <a:latin typeface="Consolas" pitchFamily="49" charset="0"/>
              </a:rPr>
              <a:t>  color = </a:t>
            </a:r>
            <a:r>
              <a:rPr lang="en-US" sz="1400" dirty="0" err="1" smtClean="0">
                <a:latin typeface="Consolas" pitchFamily="49" charset="0"/>
              </a:rPr>
              <a:t>mask.blend</a:t>
            </a:r>
            <a:r>
              <a:rPr lang="en-US" sz="1400" dirty="0" smtClean="0">
                <a:latin typeface="Consolas" pitchFamily="49" charset="0"/>
              </a:rPr>
              <a:t>(Vec3f&lt;size&gt;::RED(), Vec3f&lt;size&gt;::BLACK()); // (Value concept)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mask.getBitMask</a:t>
            </a:r>
            <a:r>
              <a:rPr lang="en-US" sz="1400" dirty="0" smtClean="0">
                <a:latin typeface="Consolas" pitchFamily="49" charset="0"/>
              </a:rPr>
              <a:t>();                                  //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nn-NO" sz="1400" dirty="0" smtClean="0">
                <a:latin typeface="Consolas" pitchFamily="49" charset="0"/>
              </a:rPr>
              <a:t>for(int i = 0; i &lt; size; ++i)                                 //</a:t>
            </a:r>
          </a:p>
          <a:p>
            <a:r>
              <a:rPr lang="nn-NO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                                                            //</a:t>
            </a:r>
            <a:endParaRPr lang="bg-BG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= Dot(dir[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+ offset[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], normal[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]);              // COMPONENT-WISE</a:t>
            </a:r>
          </a:p>
          <a:p>
            <a:r>
              <a:rPr lang="en-US" sz="1400" dirty="0" smtClean="0">
                <a:latin typeface="Consolas" pitchFamily="49" charset="0"/>
              </a:rPr>
              <a:t>   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= (</a:t>
            </a:r>
            <a:r>
              <a:rPr lang="en-US" sz="1400" dirty="0" err="1" smtClean="0">
                <a:latin typeface="Consolas" pitchFamily="49" charset="0"/>
              </a:rPr>
              <a:t>dotl</a:t>
            </a:r>
            <a:r>
              <a:rPr lang="en-US" sz="1400" dirty="0" smtClean="0">
                <a:latin typeface="Consolas" pitchFamily="49" charset="0"/>
              </a:rPr>
              <a:t>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&gt; 0);                                    // (</a:t>
            </a:r>
            <a:r>
              <a:rPr lang="en-US" sz="1400" dirty="0" err="1" smtClean="0">
                <a:latin typeface="Consolas" pitchFamily="49" charset="0"/>
              </a:rPr>
              <a:t>ValueContainer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color.set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? Vec3f&lt;1&gt;::RED(), Vec3f&lt;1&gt;::BLACK()); //  concept)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bitMask.set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]);                                    //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}</a:t>
            </a:r>
            <a:r>
              <a:rPr lang="en-US" sz="1400" dirty="0" smtClean="0">
                <a:latin typeface="Consolas" pitchFamily="49" charset="0"/>
              </a:rPr>
              <a:t>                                                             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071" y="1528737"/>
            <a:ext cx="2290792" cy="195276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57158" y="4857760"/>
            <a:ext cx="8520142" cy="182879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42844" y="171451"/>
            <a:ext cx="8867804" cy="6534150"/>
          </a:xfrm>
          <a:prstGeom prst="rect">
            <a:avLst/>
          </a:prstGeom>
          <a:solidFill>
            <a:schemeClr val="tx1">
              <a:alpha val="9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</a:t>
            </a:r>
          </a:p>
          <a:p>
            <a:r>
              <a:rPr lang="en-US" sz="1400" dirty="0" smtClean="0">
                <a:latin typeface="Consolas" pitchFamily="49" charset="0"/>
              </a:rPr>
              <a:t>Vec3f&lt;size&gt; </a:t>
            </a:r>
            <a:r>
              <a:rPr lang="en-US" sz="1400" dirty="0" err="1" smtClean="0">
                <a:latin typeface="Consolas" pitchFamily="49" charset="0"/>
              </a:rPr>
              <a:t>computeColor</a:t>
            </a:r>
            <a:r>
              <a:rPr lang="en-US" sz="1400" dirty="0" smtClean="0">
                <a:latin typeface="Consolas" pitchFamily="49" charset="0"/>
              </a:rPr>
              <a:t>(Vec3f&lt;size&gt;&amp; dir, Vec3f&lt;size&gt;&amp; offset, Vec3f&lt;size&gt;&amp; normal)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Packet&lt;</a:t>
            </a:r>
            <a:r>
              <a:rPr lang="en-US" sz="1400" dirty="0" err="1" smtClean="0">
                <a:latin typeface="Consolas" pitchFamily="49" charset="0"/>
              </a:rPr>
              <a:t>size,float</a:t>
            </a:r>
            <a:r>
              <a:rPr lang="en-US" sz="1400" dirty="0" smtClean="0">
                <a:latin typeface="Consolas" pitchFamily="49" charset="0"/>
              </a:rPr>
              <a:t>&gt;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PacketMask</a:t>
            </a:r>
            <a:r>
              <a:rPr lang="en-US" sz="1400" dirty="0" smtClean="0">
                <a:latin typeface="Consolas" pitchFamily="49" charset="0"/>
              </a:rPr>
              <a:t>&lt;size&gt; mask;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return color;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= Dot(dir + offset, normal);                             //</a:t>
            </a:r>
          </a:p>
          <a:p>
            <a:r>
              <a:rPr lang="sv-SE" sz="1400" dirty="0" smtClean="0">
                <a:latin typeface="Consolas" pitchFamily="49" charset="0"/>
              </a:rPr>
              <a:t>  mask = (</a:t>
            </a:r>
            <a:r>
              <a:rPr lang="en-US" sz="1400" dirty="0" err="1" smtClean="0">
                <a:latin typeface="Consolas" pitchFamily="49" charset="0"/>
              </a:rPr>
              <a:t>dotNormal</a:t>
            </a:r>
            <a:r>
              <a:rPr lang="sv-SE" sz="1400" dirty="0" smtClean="0">
                <a:latin typeface="Consolas" pitchFamily="49" charset="0"/>
              </a:rPr>
              <a:t> &gt; Packet&lt;size,float&gt;::C_0());               // SCALAR-LIKE</a:t>
            </a:r>
          </a:p>
          <a:p>
            <a:r>
              <a:rPr lang="en-US" sz="1400" dirty="0" smtClean="0">
                <a:latin typeface="Consolas" pitchFamily="49" charset="0"/>
              </a:rPr>
              <a:t>  color = </a:t>
            </a:r>
            <a:r>
              <a:rPr lang="en-US" sz="1400" dirty="0" err="1" smtClean="0">
                <a:latin typeface="Consolas" pitchFamily="49" charset="0"/>
              </a:rPr>
              <a:t>mask.blend</a:t>
            </a:r>
            <a:r>
              <a:rPr lang="en-US" sz="1400" dirty="0" smtClean="0">
                <a:latin typeface="Consolas" pitchFamily="49" charset="0"/>
              </a:rPr>
              <a:t>(Vec3f&lt;size&gt;::RED(), Vec3f&lt;size&gt;::BLACK()); // (Value concept)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mask.getBitMask</a:t>
            </a:r>
            <a:r>
              <a:rPr lang="en-US" sz="1400" dirty="0" smtClean="0">
                <a:latin typeface="Consolas" pitchFamily="49" charset="0"/>
              </a:rPr>
              <a:t>();                                  //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nn-NO" sz="1400" dirty="0" smtClean="0">
                <a:latin typeface="Consolas" pitchFamily="49" charset="0"/>
              </a:rPr>
              <a:t>for(int i = 0; i &lt; size; ++i)                                 //</a:t>
            </a:r>
          </a:p>
          <a:p>
            <a:r>
              <a:rPr lang="nn-NO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                                                            //</a:t>
            </a:r>
            <a:endParaRPr lang="bg-BG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= Dot(dir[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+ offset[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], normal[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]);              // COMPONENT-WISE</a:t>
            </a:r>
          </a:p>
          <a:p>
            <a:r>
              <a:rPr lang="en-US" sz="1400" dirty="0" smtClean="0">
                <a:latin typeface="Consolas" pitchFamily="49" charset="0"/>
              </a:rPr>
              <a:t>   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= (</a:t>
            </a:r>
            <a:r>
              <a:rPr lang="en-US" sz="1400" dirty="0" err="1" smtClean="0">
                <a:latin typeface="Consolas" pitchFamily="49" charset="0"/>
              </a:rPr>
              <a:t>dotl</a:t>
            </a:r>
            <a:r>
              <a:rPr lang="en-US" sz="1400" dirty="0" smtClean="0">
                <a:latin typeface="Consolas" pitchFamily="49" charset="0"/>
              </a:rPr>
              <a:t>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&gt; 0);                                    // (</a:t>
            </a:r>
            <a:r>
              <a:rPr lang="en-US" sz="1400" dirty="0" err="1" smtClean="0">
                <a:latin typeface="Consolas" pitchFamily="49" charset="0"/>
              </a:rPr>
              <a:t>ValueContainer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color.set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 ? Vec3f&lt;1&gt;::RED(), Vec3f&lt;1&gt;::BLACK()); //  concept)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bitMask.set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mask[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]);                                    //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}</a:t>
            </a:r>
            <a:r>
              <a:rPr lang="en-US" sz="1400" dirty="0" smtClean="0">
                <a:latin typeface="Consolas" pitchFamily="49" charset="0"/>
              </a:rPr>
              <a:t>                                                             //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for(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= 0;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&lt; Packet&lt;size, float&gt;::CONTAINER_COUNT; ++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//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                                                            //</a:t>
            </a:r>
            <a:endParaRPr lang="bg-BG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 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= Dot(dir(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+ offset(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), normal(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));              //</a:t>
            </a:r>
          </a:p>
          <a:p>
            <a:r>
              <a:rPr lang="en-US" sz="1400" dirty="0" smtClean="0">
                <a:latin typeface="Consolas" pitchFamily="49" charset="0"/>
              </a:rPr>
              <a:t>    mask(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= (</a:t>
            </a:r>
            <a:r>
              <a:rPr lang="en-US" sz="1400" dirty="0" err="1" smtClean="0">
                <a:latin typeface="Consolas" pitchFamily="49" charset="0"/>
              </a:rPr>
              <a:t>dotN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Packet&lt;</a:t>
            </a:r>
            <a:r>
              <a:rPr lang="en-US" sz="1400" dirty="0" err="1" smtClean="0">
                <a:latin typeface="Consolas" pitchFamily="49" charset="0"/>
              </a:rPr>
              <a:t>size,float</a:t>
            </a:r>
            <a:r>
              <a:rPr lang="en-US" sz="1400" dirty="0" smtClean="0">
                <a:latin typeface="Consolas" pitchFamily="49" charset="0"/>
              </a:rPr>
              <a:t>&gt;::Container::C_0()); // CONTAINER-WISE</a:t>
            </a:r>
          </a:p>
          <a:p>
            <a:r>
              <a:rPr lang="en-US" sz="1400" dirty="0" smtClean="0">
                <a:latin typeface="Consolas" pitchFamily="49" charset="0"/>
              </a:rPr>
              <a:t>    color(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= mask(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).blend(Vec3f&lt;size&gt;::Container::RED(),     // (</a:t>
            </a:r>
            <a:r>
              <a:rPr lang="en-US" sz="1400" dirty="0" err="1" smtClean="0">
                <a:latin typeface="Consolas" pitchFamily="49" charset="0"/>
              </a:rPr>
              <a:t>ContainerContainer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                         Vec3f&lt;size&gt;::Container::BLACK());  //  concept)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bitMask.setContainer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mask(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</a:t>
            </a:r>
            <a:r>
              <a:rPr lang="en-US" sz="1400" dirty="0" err="1" smtClean="0">
                <a:latin typeface="Consolas" pitchFamily="49" charset="0"/>
              </a:rPr>
              <a:t>getBitMask</a:t>
            </a:r>
            <a:r>
              <a:rPr lang="en-US" sz="1400" dirty="0" smtClean="0">
                <a:latin typeface="Consolas" pitchFamily="49" charset="0"/>
              </a:rPr>
              <a:t>());              //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bg-BG" sz="1400" dirty="0" smtClean="0">
                <a:latin typeface="Consolas" pitchFamily="49" charset="0"/>
              </a:rPr>
              <a:t>}</a:t>
            </a:r>
            <a:endParaRPr lang="en-US" sz="1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 tracers are used in RT08 papers</a:t>
            </a:r>
          </a:p>
          <a:p>
            <a:pPr lvl="1"/>
            <a:r>
              <a:rPr lang="en-US" dirty="0" smtClean="0"/>
              <a:t>Change packet size?</a:t>
            </a:r>
          </a:p>
          <a:p>
            <a:pPr lvl="1"/>
            <a:r>
              <a:rPr lang="en-US" dirty="0" smtClean="0"/>
              <a:t>Change data structures?</a:t>
            </a:r>
          </a:p>
          <a:p>
            <a:r>
              <a:rPr lang="en-US" dirty="0" smtClean="0"/>
              <a:t>No common software base</a:t>
            </a:r>
          </a:p>
          <a:p>
            <a:pPr lvl="1"/>
            <a:r>
              <a:rPr lang="en-US" dirty="0" smtClean="0"/>
              <a:t>No tools for writing composable software</a:t>
            </a:r>
          </a:p>
          <a:p>
            <a:pPr lvl="1"/>
            <a:r>
              <a:rPr lang="en-US" dirty="0" smtClean="0"/>
              <a:t>Cannot reuse and combine parts</a:t>
            </a:r>
          </a:p>
          <a:p>
            <a:pPr lvl="1"/>
            <a:r>
              <a:rPr lang="en-US" dirty="0" smtClean="0"/>
              <a:t>Comparison/benchmarking difficult</a:t>
            </a:r>
          </a:p>
          <a:p>
            <a:r>
              <a:rPr lang="en-US" dirty="0" smtClean="0"/>
              <a:t>RT08 – arguments for combining more different structures and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Rays and Ray Packets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2844" y="1357297"/>
            <a:ext cx="8858312" cy="5586427"/>
          </a:xfrm>
        </p:spPr>
        <p:txBody>
          <a:bodyPr>
            <a:normAutofit/>
          </a:bodyPr>
          <a:lstStyle/>
          <a:p>
            <a:r>
              <a:rPr lang="en-US" dirty="0" smtClean="0"/>
              <a:t>Ray packets – aggregation of other packets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rays simply have size 1</a:t>
            </a:r>
          </a:p>
          <a:p>
            <a:endParaRPr lang="en-US" dirty="0" smtClean="0"/>
          </a:p>
          <a:p>
            <a:r>
              <a:rPr lang="en-US" dirty="0" smtClean="0"/>
              <a:t>Different packets are different types</a:t>
            </a:r>
          </a:p>
          <a:p>
            <a:pPr lvl="1"/>
            <a:r>
              <a:rPr lang="en-US" dirty="0" smtClean="0"/>
              <a:t>Can exist at the same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586" y="2132647"/>
            <a:ext cx="3603872" cy="230832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template&lt;unsigned 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size&gt;</a:t>
            </a:r>
          </a:p>
          <a:p>
            <a:r>
              <a:rPr lang="en-US" dirty="0" smtClean="0">
                <a:latin typeface="Consolas" pitchFamily="49" charset="0"/>
              </a:rPr>
              <a:t>struct </a:t>
            </a:r>
            <a:r>
              <a:rPr lang="en-US" dirty="0" err="1" smtClean="0">
                <a:latin typeface="Consolas" pitchFamily="49" charset="0"/>
              </a:rPr>
              <a:t>RayPacket</a:t>
            </a:r>
            <a:endParaRPr lang="en-US" dirty="0" smtClean="0">
              <a:latin typeface="Consolas" pitchFamily="49" charset="0"/>
            </a:endParaRPr>
          </a:p>
          <a:p>
            <a:r>
              <a:rPr lang="bg-BG" dirty="0" smtClean="0">
                <a:latin typeface="Consolas" pitchFamily="49" charset="0"/>
              </a:rPr>
              <a:t>{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Vec3f&lt;size&gt; org;</a:t>
            </a:r>
          </a:p>
          <a:p>
            <a:r>
              <a:rPr lang="en-US" dirty="0" smtClean="0">
                <a:latin typeface="Consolas" pitchFamily="49" charset="0"/>
              </a:rPr>
              <a:t>  Vec3f&lt;size&gt; dir;</a:t>
            </a:r>
          </a:p>
          <a:p>
            <a:r>
              <a:rPr lang="en-US" dirty="0" smtClean="0">
                <a:latin typeface="Consolas" pitchFamily="49" charset="0"/>
              </a:rPr>
              <a:t>  Packet&lt;size, float&gt; </a:t>
            </a:r>
            <a:r>
              <a:rPr lang="en-US" dirty="0" err="1" smtClean="0">
                <a:latin typeface="Consolas" pitchFamily="49" charset="0"/>
              </a:rPr>
              <a:t>tMin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  Packet&lt;size, float&gt; </a:t>
            </a:r>
            <a:r>
              <a:rPr lang="en-US" dirty="0" err="1" smtClean="0">
                <a:latin typeface="Consolas" pitchFamily="49" charset="0"/>
              </a:rPr>
              <a:t>tMax</a:t>
            </a:r>
            <a:r>
              <a:rPr lang="en-US" dirty="0" smtClean="0">
                <a:latin typeface="Consolas" pitchFamily="49" charset="0"/>
              </a:rPr>
              <a:t>;</a:t>
            </a:r>
            <a:endParaRPr lang="bg-BG" dirty="0" smtClean="0">
              <a:latin typeface="Consolas" pitchFamily="49" charset="0"/>
            </a:endParaRPr>
          </a:p>
          <a:p>
            <a:r>
              <a:rPr lang="bg-BG" dirty="0" smtClean="0">
                <a:latin typeface="Consolas" pitchFamily="49" charset="0"/>
              </a:rPr>
              <a:t>}</a:t>
            </a:r>
            <a:endParaRPr lang="bg-BG" dirty="0"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586" y="5283771"/>
            <a:ext cx="2337499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</a:rPr>
              <a:t>RayPacket</a:t>
            </a:r>
            <a:r>
              <a:rPr lang="en-US" dirty="0" smtClean="0">
                <a:latin typeface="Consolas" pitchFamily="49" charset="0"/>
              </a:rPr>
              <a:t>&lt;1&gt; ray;</a:t>
            </a:r>
            <a:endParaRPr lang="bg-BG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Data Structures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structures decoupled from algorithms</a:t>
            </a:r>
          </a:p>
          <a:p>
            <a:pPr lvl="1"/>
            <a:r>
              <a:rPr lang="en-US" dirty="0" smtClean="0"/>
              <a:t>Algorithms are described in terms of </a:t>
            </a:r>
            <a:r>
              <a:rPr lang="en-US" dirty="0" smtClean="0">
                <a:solidFill>
                  <a:srgbClr val="FF0000"/>
                </a:solidFill>
              </a:rPr>
              <a:t>concepts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472" y="2557462"/>
            <a:ext cx="8315351" cy="40862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rmAutofit fontScale="92500" lnSpcReduction="20000"/>
          </a:bodyPr>
          <a:lstStyle/>
          <a:p>
            <a:r>
              <a:rPr lang="en-US" dirty="0" smtClean="0">
                <a:latin typeface="Consolas" pitchFamily="49" charset="0"/>
              </a:rPr>
              <a:t>template&lt;class Element&gt;</a:t>
            </a:r>
          </a:p>
          <a:p>
            <a:r>
              <a:rPr lang="en-US" dirty="0" smtClean="0">
                <a:latin typeface="Consolas" pitchFamily="49" charset="0"/>
              </a:rPr>
              <a:t>class </a:t>
            </a:r>
            <a:r>
              <a:rPr lang="en-US" dirty="0" err="1" smtClean="0">
                <a:latin typeface="Consolas" pitchFamily="49" charset="0"/>
              </a:rPr>
              <a:t>KdTree</a:t>
            </a:r>
            <a:r>
              <a:rPr lang="en-US" dirty="0" smtClean="0">
                <a:latin typeface="Consolas" pitchFamily="49" charset="0"/>
              </a:rPr>
              <a:t> : public Primitive {</a:t>
            </a:r>
          </a:p>
          <a:p>
            <a:r>
              <a:rPr lang="en-US" dirty="0" smtClean="0">
                <a:latin typeface="Consolas" pitchFamily="49" charset="0"/>
              </a:rPr>
              <a:t>public:</a:t>
            </a:r>
          </a:p>
          <a:p>
            <a:r>
              <a:rPr lang="en-US" dirty="0" smtClean="0">
                <a:latin typeface="Consolas" pitchFamily="49" charset="0"/>
              </a:rPr>
              <a:t>  class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  class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ElementIterator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  // interface for structure building</a:t>
            </a:r>
          </a:p>
          <a:p>
            <a:r>
              <a:rPr lang="en-US" dirty="0" smtClean="0">
                <a:latin typeface="Consolas" pitchFamily="49" charset="0"/>
              </a:rPr>
              <a:t>  void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createInnerNode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node, 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axis, float </a:t>
            </a:r>
            <a:r>
              <a:rPr lang="en-US" dirty="0" err="1" smtClean="0">
                <a:latin typeface="Consolas" pitchFamily="49" charset="0"/>
              </a:rPr>
              <a:t>splitVal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</a:rPr>
              <a:t>  template&lt;class </a:t>
            </a:r>
            <a:r>
              <a:rPr lang="en-US" dirty="0" err="1" smtClean="0">
                <a:latin typeface="Consolas" pitchFamily="49" charset="0"/>
              </a:rPr>
              <a:t>Iterator</a:t>
            </a:r>
            <a:r>
              <a:rPr lang="en-US" dirty="0" smtClean="0">
                <a:latin typeface="Consolas" pitchFamily="49" charset="0"/>
              </a:rPr>
              <a:t>&gt;</a:t>
            </a:r>
          </a:p>
          <a:p>
            <a:r>
              <a:rPr lang="en-US" dirty="0" smtClean="0">
                <a:latin typeface="Consolas" pitchFamily="49" charset="0"/>
              </a:rPr>
              <a:t>  void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createLeaf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leaf, const </a:t>
            </a:r>
            <a:r>
              <a:rPr lang="en-US" dirty="0" err="1" smtClean="0">
                <a:latin typeface="Consolas" pitchFamily="49" charset="0"/>
              </a:rPr>
              <a:t>BBox</a:t>
            </a:r>
            <a:r>
              <a:rPr lang="en-US" dirty="0" smtClean="0">
                <a:latin typeface="Consolas" pitchFamily="49" charset="0"/>
              </a:rPr>
              <a:t>&amp; bounds,</a:t>
            </a:r>
          </a:p>
          <a:p>
            <a:r>
              <a:rPr lang="en-US" dirty="0" smtClean="0">
                <a:latin typeface="Consolas" pitchFamily="49" charset="0"/>
              </a:rPr>
              <a:t>                  </a:t>
            </a:r>
            <a:r>
              <a:rPr lang="en-US" dirty="0" err="1" smtClean="0">
                <a:latin typeface="Consolas" pitchFamily="49" charset="0"/>
              </a:rPr>
              <a:t>Iterator</a:t>
            </a:r>
            <a:r>
              <a:rPr lang="en-US" dirty="0" smtClean="0">
                <a:latin typeface="Consolas" pitchFamily="49" charset="0"/>
              </a:rPr>
              <a:t> begin, </a:t>
            </a:r>
            <a:r>
              <a:rPr lang="en-US" dirty="0" err="1" smtClean="0">
                <a:latin typeface="Consolas" pitchFamily="49" charset="0"/>
              </a:rPr>
              <a:t>Iterator</a:t>
            </a:r>
            <a:r>
              <a:rPr lang="en-US" dirty="0" smtClean="0">
                <a:latin typeface="Consolas" pitchFamily="49" charset="0"/>
              </a:rPr>
              <a:t> end);</a:t>
            </a:r>
          </a:p>
          <a:p>
            <a:r>
              <a:rPr lang="en-US" dirty="0" smtClean="0">
                <a:latin typeface="Consolas" pitchFamily="49" charset="0"/>
              </a:rPr>
              <a:t>  // interface for structure traversal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getRoot</a:t>
            </a:r>
            <a:r>
              <a:rPr lang="en-US" dirty="0" smtClean="0">
                <a:latin typeface="Consolas" pitchFamily="49" charset="0"/>
              </a:rPr>
              <a:t>() const;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getLeftChild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node) const;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getRightChild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node) const;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getSplitAxis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node) const;</a:t>
            </a:r>
          </a:p>
          <a:p>
            <a:r>
              <a:rPr lang="en-US" dirty="0" smtClean="0">
                <a:latin typeface="Consolas" pitchFamily="49" charset="0"/>
              </a:rPr>
              <a:t>  float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getSplitValue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node) const;</a:t>
            </a:r>
          </a:p>
          <a:p>
            <a:r>
              <a:rPr lang="en-US" dirty="0" smtClean="0">
                <a:latin typeface="Consolas" pitchFamily="49" charset="0"/>
              </a:rPr>
              <a:t>  std::pair&lt;</a:t>
            </a:r>
            <a:r>
              <a:rPr lang="en-US" dirty="0" err="1" smtClean="0">
                <a:latin typeface="Consolas" pitchFamily="49" charset="0"/>
              </a:rPr>
              <a:t>ElementIterator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ElementIterator</a:t>
            </a:r>
            <a:r>
              <a:rPr lang="en-US" dirty="0" smtClean="0">
                <a:latin typeface="Consolas" pitchFamily="49" charset="0"/>
              </a:rPr>
              <a:t>&gt;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getElements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NodeIterator</a:t>
            </a:r>
            <a:r>
              <a:rPr lang="en-US" dirty="0" smtClean="0">
                <a:latin typeface="Consolas" pitchFamily="49" charset="0"/>
              </a:rPr>
              <a:t> leaf) const;</a:t>
            </a:r>
          </a:p>
          <a:p>
            <a:r>
              <a:rPr lang="en-US" dirty="0" smtClean="0">
                <a:latin typeface="Consolas" pitchFamily="49" charset="0"/>
              </a:rPr>
              <a:t>};</a:t>
            </a:r>
            <a:endParaRPr lang="bg-BG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163" y="292122"/>
            <a:ext cx="8375679" cy="644423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            // nested element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template&lt;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intersDataMask</a:t>
            </a:r>
            <a:r>
              <a:rPr lang="en-US" sz="1400" dirty="0" smtClean="0">
                <a:latin typeface="Consolas" pitchFamily="49" charset="0"/>
              </a:rPr>
              <a:t>,         // intersection data needed</a:t>
            </a:r>
          </a:p>
          <a:p>
            <a:r>
              <a:rPr lang="en-US" sz="1400" dirty="0" smtClean="0">
                <a:latin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// size of the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class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&gt;               // models the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 concept</a:t>
            </a:r>
          </a:p>
          <a:p>
            <a:r>
              <a:rPr lang="en-US" sz="1400" dirty="0" smtClean="0">
                <a:latin typeface="Consolas" pitchFamily="49" charset="0"/>
              </a:rPr>
              <a:t>void </a:t>
            </a:r>
            <a:r>
              <a:rPr lang="en-US" sz="1400" dirty="0" err="1" smtClean="0">
                <a:latin typeface="Consolas" pitchFamily="49" charset="0"/>
              </a:rPr>
              <a:t>KdTreeIntersector</a:t>
            </a:r>
            <a:r>
              <a:rPr lang="en-US" sz="1400" dirty="0" smtClean="0">
                <a:latin typeface="Consolas" pitchFamily="49" charset="0"/>
              </a:rPr>
              <a:t>&lt;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&gt;::intersect(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      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&amp; tree,                      // the actual </a:t>
            </a:r>
            <a:r>
              <a:rPr lang="en-US" sz="1400" dirty="0" err="1" smtClean="0">
                <a:latin typeface="Consolas" pitchFamily="49" charset="0"/>
              </a:rPr>
              <a:t>kd</a:t>
            </a:r>
            <a:r>
              <a:rPr lang="en-US" sz="1400" dirty="0" smtClean="0">
                <a:latin typeface="Consolas" pitchFamily="49" charset="0"/>
              </a:rPr>
              <a:t>-tree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::Intersection&lt;size&gt;&amp; r)  // intersection defined by the nested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           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Packet&lt;size, float&gt;          </a:t>
            </a:r>
            <a:r>
              <a:rPr lang="en-US" sz="1400" dirty="0" err="1" smtClean="0">
                <a:latin typeface="Consolas" pitchFamily="49" charset="0"/>
              </a:rPr>
              <a:t>t_Packet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fr-FR" sz="1400" dirty="0" smtClean="0">
                <a:latin typeface="Consolas" pitchFamily="49" charset="0"/>
              </a:rPr>
              <a:t>  </a:t>
            </a:r>
            <a:r>
              <a:rPr lang="fr-FR" sz="1400" dirty="0" err="1" smtClean="0">
                <a:latin typeface="Consolas" pitchFamily="49" charset="0"/>
              </a:rPr>
              <a:t>typedef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typename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t_Packet</a:t>
            </a:r>
            <a:r>
              <a:rPr lang="fr-FR" sz="1400" dirty="0" smtClean="0">
                <a:latin typeface="Consolas" pitchFamily="49" charset="0"/>
              </a:rPr>
              <a:t>::Container </a:t>
            </a:r>
            <a:r>
              <a:rPr lang="fr-FR" sz="1400" dirty="0" err="1" smtClean="0">
                <a:latin typeface="Consolas" pitchFamily="49" charset="0"/>
              </a:rPr>
              <a:t>t_PContainer</a:t>
            </a:r>
            <a:r>
              <a:rPr lang="fr-FR" sz="1400" dirty="0" smtClean="0">
                <a:latin typeface="Consolas" pitchFamily="49" charset="0"/>
              </a:rPr>
              <a:t>;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while((</a:t>
            </a:r>
            <a:r>
              <a:rPr lang="en-US" sz="1400" dirty="0" err="1" smtClean="0">
                <a:latin typeface="Consolas" pitchFamily="49" charset="0"/>
              </a:rPr>
              <a:t>splitDim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tree.getSplitAxis</a:t>
            </a:r>
            <a:r>
              <a:rPr lang="en-US" sz="1400" dirty="0" smtClean="0">
                <a:latin typeface="Consolas" pitchFamily="49" charset="0"/>
              </a:rPr>
              <a:t>(node)) != 3) {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::replicate(</a:t>
            </a:r>
            <a:r>
              <a:rPr lang="en-US" sz="1400" dirty="0" err="1" smtClean="0">
                <a:latin typeface="Consolas" pitchFamily="49" charset="0"/>
              </a:rPr>
              <a:t>tree.getSplitValue</a:t>
            </a:r>
            <a:r>
              <a:rPr lang="en-US" sz="1400" dirty="0" smtClean="0">
                <a:latin typeface="Consolas" pitchFamily="49" charset="0"/>
              </a:rPr>
              <a:t>(node));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nearChildMask</a:t>
            </a:r>
            <a:r>
              <a:rPr lang="en-US" sz="1400" dirty="0" smtClean="0">
                <a:latin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</a:rPr>
              <a:t>farChildMask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bg-BG" sz="1400" dirty="0" smtClean="0">
                <a:latin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</a:rPr>
              <a:t>    if(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   // compile-time constant decision 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rayPacket.org(0).get(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</a:t>
            </a:r>
          </a:p>
          <a:p>
            <a:r>
              <a:rPr lang="en-US" sz="1400" dirty="0" smtClean="0">
                <a:latin typeface="Consolas" pitchFamily="49" charset="0"/>
              </a:rPr>
              <a:t>    for(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= 0;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&lt;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&lt;size&gt;::CONTAINER_COUNT; ++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</a:rPr>
              <a:t>    {</a:t>
            </a:r>
          </a:p>
          <a:p>
            <a:r>
              <a:rPr lang="en-US" sz="1400" dirty="0" smtClean="0">
                <a:latin typeface="Consolas" pitchFamily="49" charset="0"/>
              </a:rPr>
              <a:t>      if(!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// compile-time constant decision</a:t>
            </a:r>
          </a:p>
          <a:p>
            <a:r>
              <a:rPr lang="en-US" sz="1400" dirty="0" smtClean="0">
                <a:latin typeface="Consolas" pitchFamily="49" charset="0"/>
              </a:rPr>
              <a:t>  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  </a:t>
            </a:r>
          </a:p>
          <a:p>
            <a:r>
              <a:rPr lang="en-US" sz="1400" dirty="0" smtClean="0">
                <a:latin typeface="Consolas" pitchFamily="49" charset="0"/>
              </a:rPr>
              <a:t>      const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* </a:t>
            </a:r>
            <a:r>
              <a:rPr lang="en-US" sz="1400" dirty="0" err="1" smtClean="0">
                <a:latin typeface="Consolas" pitchFamily="49" charset="0"/>
              </a:rPr>
              <a:t>rayPacket.invDir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nearChildMask.setContainer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currentTMax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farChildMask.setContainer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currentTMin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bg-BG" sz="1400" dirty="0" smtClean="0">
                <a:latin typeface="Consolas" pitchFamily="49" charset="0"/>
              </a:rPr>
              <a:t>}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/* omitted: determine the nearest child from masks and descend */</a:t>
            </a:r>
          </a:p>
          <a:p>
            <a:r>
              <a:rPr lang="en-US" sz="1400" dirty="0" smtClean="0">
                <a:latin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</a:rPr>
              <a:t>  /* omitted: leaf intersection and stack operations */</a:t>
            </a:r>
          </a:p>
          <a:p>
            <a:r>
              <a:rPr lang="bg-BG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150" y="304800"/>
            <a:ext cx="8153398" cy="1666842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411163" y="292122"/>
            <a:ext cx="8375679" cy="644423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            // nested element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template&lt;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intersDataMask</a:t>
            </a:r>
            <a:r>
              <a:rPr lang="en-US" sz="1400" dirty="0" smtClean="0">
                <a:latin typeface="Consolas" pitchFamily="49" charset="0"/>
              </a:rPr>
              <a:t>,         // intersection data needed</a:t>
            </a:r>
          </a:p>
          <a:p>
            <a:r>
              <a:rPr lang="en-US" sz="1400" dirty="0" smtClean="0">
                <a:latin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// size of the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class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&gt;               // models the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 concept</a:t>
            </a:r>
          </a:p>
          <a:p>
            <a:r>
              <a:rPr lang="en-US" sz="1400" dirty="0" smtClean="0">
                <a:latin typeface="Consolas" pitchFamily="49" charset="0"/>
              </a:rPr>
              <a:t>void </a:t>
            </a:r>
            <a:r>
              <a:rPr lang="en-US" sz="1400" dirty="0" err="1" smtClean="0">
                <a:latin typeface="Consolas" pitchFamily="49" charset="0"/>
              </a:rPr>
              <a:t>KdTreeIntersector</a:t>
            </a:r>
            <a:r>
              <a:rPr lang="en-US" sz="1400" dirty="0" smtClean="0">
                <a:latin typeface="Consolas" pitchFamily="49" charset="0"/>
              </a:rPr>
              <a:t>&lt;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&gt;::intersect(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      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&amp; tree,                      // the actual </a:t>
            </a:r>
            <a:r>
              <a:rPr lang="en-US" sz="1400" dirty="0" err="1" smtClean="0">
                <a:latin typeface="Consolas" pitchFamily="49" charset="0"/>
              </a:rPr>
              <a:t>kd</a:t>
            </a:r>
            <a:r>
              <a:rPr lang="en-US" sz="1400" dirty="0" smtClean="0">
                <a:latin typeface="Consolas" pitchFamily="49" charset="0"/>
              </a:rPr>
              <a:t>-tree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::Intersection&lt;size&gt;&amp; r)  // intersection defined by the nested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           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Packet&lt;size, float&gt;          </a:t>
            </a:r>
            <a:r>
              <a:rPr lang="en-US" sz="1400" dirty="0" err="1" smtClean="0">
                <a:latin typeface="Consolas" pitchFamily="49" charset="0"/>
              </a:rPr>
              <a:t>t_Packet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fr-FR" sz="1400" dirty="0" smtClean="0">
                <a:latin typeface="Consolas" pitchFamily="49" charset="0"/>
              </a:rPr>
              <a:t>  </a:t>
            </a:r>
            <a:r>
              <a:rPr lang="fr-FR" sz="1400" dirty="0" err="1" smtClean="0">
                <a:latin typeface="Consolas" pitchFamily="49" charset="0"/>
              </a:rPr>
              <a:t>typedef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typename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t_Packet</a:t>
            </a:r>
            <a:r>
              <a:rPr lang="fr-FR" sz="1400" dirty="0" smtClean="0">
                <a:latin typeface="Consolas" pitchFamily="49" charset="0"/>
              </a:rPr>
              <a:t>::Container </a:t>
            </a:r>
            <a:r>
              <a:rPr lang="fr-FR" sz="1400" dirty="0" err="1" smtClean="0">
                <a:latin typeface="Consolas" pitchFamily="49" charset="0"/>
              </a:rPr>
              <a:t>t_PContainer</a:t>
            </a:r>
            <a:r>
              <a:rPr lang="fr-FR" sz="1400" dirty="0" smtClean="0">
                <a:latin typeface="Consolas" pitchFamily="49" charset="0"/>
              </a:rPr>
              <a:t>;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while((</a:t>
            </a:r>
            <a:r>
              <a:rPr lang="en-US" sz="1400" dirty="0" err="1" smtClean="0">
                <a:latin typeface="Consolas" pitchFamily="49" charset="0"/>
              </a:rPr>
              <a:t>splitDim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tree.getSplitAxis</a:t>
            </a:r>
            <a:r>
              <a:rPr lang="en-US" sz="1400" dirty="0" smtClean="0">
                <a:latin typeface="Consolas" pitchFamily="49" charset="0"/>
              </a:rPr>
              <a:t>(node)) != 3) {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::replicate(</a:t>
            </a:r>
            <a:r>
              <a:rPr lang="en-US" sz="1400" dirty="0" err="1" smtClean="0">
                <a:latin typeface="Consolas" pitchFamily="49" charset="0"/>
              </a:rPr>
              <a:t>tree.getSplitValue</a:t>
            </a:r>
            <a:r>
              <a:rPr lang="en-US" sz="1400" dirty="0" smtClean="0">
                <a:latin typeface="Consolas" pitchFamily="49" charset="0"/>
              </a:rPr>
              <a:t>(node));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nearChildMask</a:t>
            </a:r>
            <a:r>
              <a:rPr lang="en-US" sz="1400" dirty="0" smtClean="0">
                <a:latin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</a:rPr>
              <a:t>farChildMask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bg-BG" sz="1400" dirty="0" smtClean="0">
                <a:latin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</a:rPr>
              <a:t>    if(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   // compile-time constant decision 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rayPacket.org(0).get(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</a:t>
            </a:r>
          </a:p>
          <a:p>
            <a:r>
              <a:rPr lang="en-US" sz="1400" dirty="0" smtClean="0">
                <a:latin typeface="Consolas" pitchFamily="49" charset="0"/>
              </a:rPr>
              <a:t>    for(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= 0;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&lt;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&lt;size&gt;::CONTAINER_COUNT; ++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</a:rPr>
              <a:t>    {</a:t>
            </a:r>
          </a:p>
          <a:p>
            <a:r>
              <a:rPr lang="en-US" sz="1400" dirty="0" smtClean="0">
                <a:latin typeface="Consolas" pitchFamily="49" charset="0"/>
              </a:rPr>
              <a:t>      if(!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// compile-time constant decision</a:t>
            </a:r>
          </a:p>
          <a:p>
            <a:r>
              <a:rPr lang="en-US" sz="1400" dirty="0" smtClean="0">
                <a:latin typeface="Consolas" pitchFamily="49" charset="0"/>
              </a:rPr>
              <a:t>  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  </a:t>
            </a:r>
          </a:p>
          <a:p>
            <a:r>
              <a:rPr lang="en-US" sz="1400" dirty="0" smtClean="0">
                <a:latin typeface="Consolas" pitchFamily="49" charset="0"/>
              </a:rPr>
              <a:t>      const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* </a:t>
            </a:r>
            <a:r>
              <a:rPr lang="en-US" sz="1400" dirty="0" err="1" smtClean="0">
                <a:latin typeface="Consolas" pitchFamily="49" charset="0"/>
              </a:rPr>
              <a:t>rayPacket.invDir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nearChildMask.setContainer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currentTMax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farChildMask.setContainer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currentTMin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bg-BG" sz="1400" dirty="0" smtClean="0">
                <a:latin typeface="Consolas" pitchFamily="49" charset="0"/>
              </a:rPr>
              <a:t>}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/* omitted: determine the nearest child from masks and descend */</a:t>
            </a:r>
          </a:p>
          <a:p>
            <a:r>
              <a:rPr lang="en-US" sz="1400" dirty="0" smtClean="0">
                <a:latin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</a:rPr>
              <a:t>  /* omitted: leaf intersection and stack operations */</a:t>
            </a:r>
          </a:p>
          <a:p>
            <a:r>
              <a:rPr lang="bg-BG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550" y="4233868"/>
            <a:ext cx="8000998" cy="1666842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411163" y="292122"/>
            <a:ext cx="8375679" cy="644423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            // nested element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template&lt;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intersDataMask</a:t>
            </a:r>
            <a:r>
              <a:rPr lang="en-US" sz="1400" dirty="0" smtClean="0">
                <a:latin typeface="Consolas" pitchFamily="49" charset="0"/>
              </a:rPr>
              <a:t>,         // intersection data needed</a:t>
            </a:r>
          </a:p>
          <a:p>
            <a:r>
              <a:rPr lang="en-US" sz="1400" dirty="0" smtClean="0">
                <a:latin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// size of the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class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&gt;               // models the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 concept</a:t>
            </a:r>
          </a:p>
          <a:p>
            <a:r>
              <a:rPr lang="en-US" sz="1400" dirty="0" smtClean="0">
                <a:latin typeface="Consolas" pitchFamily="49" charset="0"/>
              </a:rPr>
              <a:t>void </a:t>
            </a:r>
            <a:r>
              <a:rPr lang="en-US" sz="1400" dirty="0" err="1" smtClean="0">
                <a:latin typeface="Consolas" pitchFamily="49" charset="0"/>
              </a:rPr>
              <a:t>KdTreeIntersector</a:t>
            </a:r>
            <a:r>
              <a:rPr lang="en-US" sz="1400" dirty="0" smtClean="0">
                <a:latin typeface="Consolas" pitchFamily="49" charset="0"/>
              </a:rPr>
              <a:t>&lt;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&gt;::intersect(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      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&amp; tree,                      // the actual </a:t>
            </a:r>
            <a:r>
              <a:rPr lang="en-US" sz="1400" dirty="0" err="1" smtClean="0">
                <a:latin typeface="Consolas" pitchFamily="49" charset="0"/>
              </a:rPr>
              <a:t>kd</a:t>
            </a:r>
            <a:r>
              <a:rPr lang="en-US" sz="1400" dirty="0" smtClean="0">
                <a:latin typeface="Consolas" pitchFamily="49" charset="0"/>
              </a:rPr>
              <a:t>-tree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::Intersection&lt;size&gt;&amp; r)  // intersection defined by the nested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           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Packet&lt;size, float&gt;          </a:t>
            </a:r>
            <a:r>
              <a:rPr lang="en-US" sz="1400" dirty="0" err="1" smtClean="0">
                <a:latin typeface="Consolas" pitchFamily="49" charset="0"/>
              </a:rPr>
              <a:t>t_Packet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fr-FR" sz="1400" dirty="0" smtClean="0">
                <a:latin typeface="Consolas" pitchFamily="49" charset="0"/>
              </a:rPr>
              <a:t>  </a:t>
            </a:r>
            <a:r>
              <a:rPr lang="fr-FR" sz="1400" dirty="0" err="1" smtClean="0">
                <a:latin typeface="Consolas" pitchFamily="49" charset="0"/>
              </a:rPr>
              <a:t>typedef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typename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t_Packet</a:t>
            </a:r>
            <a:r>
              <a:rPr lang="fr-FR" sz="1400" dirty="0" smtClean="0">
                <a:latin typeface="Consolas" pitchFamily="49" charset="0"/>
              </a:rPr>
              <a:t>::Container </a:t>
            </a:r>
            <a:r>
              <a:rPr lang="fr-FR" sz="1400" dirty="0" err="1" smtClean="0">
                <a:latin typeface="Consolas" pitchFamily="49" charset="0"/>
              </a:rPr>
              <a:t>t_PContainer</a:t>
            </a:r>
            <a:r>
              <a:rPr lang="fr-FR" sz="1400" dirty="0" smtClean="0">
                <a:latin typeface="Consolas" pitchFamily="49" charset="0"/>
              </a:rPr>
              <a:t>;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while((</a:t>
            </a:r>
            <a:r>
              <a:rPr lang="en-US" sz="1400" dirty="0" err="1" smtClean="0">
                <a:latin typeface="Consolas" pitchFamily="49" charset="0"/>
              </a:rPr>
              <a:t>splitDim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tree.getSplitAxis</a:t>
            </a:r>
            <a:r>
              <a:rPr lang="en-US" sz="1400" dirty="0" smtClean="0">
                <a:latin typeface="Consolas" pitchFamily="49" charset="0"/>
              </a:rPr>
              <a:t>(node)) != 3) {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::replicate(</a:t>
            </a:r>
            <a:r>
              <a:rPr lang="en-US" sz="1400" dirty="0" err="1" smtClean="0">
                <a:latin typeface="Consolas" pitchFamily="49" charset="0"/>
              </a:rPr>
              <a:t>tree.getSplitValue</a:t>
            </a:r>
            <a:r>
              <a:rPr lang="en-US" sz="1400" dirty="0" smtClean="0">
                <a:latin typeface="Consolas" pitchFamily="49" charset="0"/>
              </a:rPr>
              <a:t>(node));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nearChildMask</a:t>
            </a:r>
            <a:r>
              <a:rPr lang="en-US" sz="1400" dirty="0" smtClean="0">
                <a:latin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</a:rPr>
              <a:t>farChildMask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bg-BG" sz="1400" dirty="0" smtClean="0">
                <a:latin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</a:rPr>
              <a:t>    if(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   // compile-time constant decision 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rayPacket.org(0).get(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</a:t>
            </a:r>
          </a:p>
          <a:p>
            <a:r>
              <a:rPr lang="en-US" sz="1400" dirty="0" smtClean="0">
                <a:latin typeface="Consolas" pitchFamily="49" charset="0"/>
              </a:rPr>
              <a:t>    for(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= 0;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&lt;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&lt;size&gt;::CONTAINER_COUNT; ++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</a:rPr>
              <a:t>    {</a:t>
            </a:r>
          </a:p>
          <a:p>
            <a:r>
              <a:rPr lang="en-US" sz="1400" dirty="0" smtClean="0">
                <a:latin typeface="Consolas" pitchFamily="49" charset="0"/>
              </a:rPr>
              <a:t>      if(!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// compile-time constant decision</a:t>
            </a:r>
          </a:p>
          <a:p>
            <a:r>
              <a:rPr lang="en-US" sz="1400" dirty="0" smtClean="0">
                <a:latin typeface="Consolas" pitchFamily="49" charset="0"/>
              </a:rPr>
              <a:t>  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  </a:t>
            </a:r>
          </a:p>
          <a:p>
            <a:r>
              <a:rPr lang="en-US" sz="1400" dirty="0" smtClean="0">
                <a:latin typeface="Consolas" pitchFamily="49" charset="0"/>
              </a:rPr>
              <a:t>      const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* </a:t>
            </a:r>
            <a:r>
              <a:rPr lang="en-US" sz="1400" dirty="0" err="1" smtClean="0">
                <a:latin typeface="Consolas" pitchFamily="49" charset="0"/>
              </a:rPr>
              <a:t>rayPacket.invDir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nearChildMask.setContainer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currentTMax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farChildMask.setContainer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currentTMin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bg-BG" sz="1400" dirty="0" smtClean="0">
                <a:latin typeface="Consolas" pitchFamily="49" charset="0"/>
              </a:rPr>
              <a:t>}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/* omitted: determine the nearest child from masks and descend */</a:t>
            </a:r>
          </a:p>
          <a:p>
            <a:r>
              <a:rPr lang="en-US" sz="1400" dirty="0" smtClean="0">
                <a:latin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</a:rPr>
              <a:t>  /* omitted: leaf intersection and stack operations */</a:t>
            </a:r>
          </a:p>
          <a:p>
            <a:r>
              <a:rPr lang="bg-BG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174" y="4572008"/>
            <a:ext cx="7953373" cy="452396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638174" y="3690984"/>
            <a:ext cx="7953373" cy="452396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411163" y="292122"/>
            <a:ext cx="8375679" cy="644423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            // nested element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template&lt;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intersDataMask</a:t>
            </a:r>
            <a:r>
              <a:rPr lang="en-US" sz="1400" dirty="0" smtClean="0">
                <a:latin typeface="Consolas" pitchFamily="49" charset="0"/>
              </a:rPr>
              <a:t>,         // intersection data needed</a:t>
            </a:r>
          </a:p>
          <a:p>
            <a:r>
              <a:rPr lang="en-US" sz="1400" dirty="0" smtClean="0">
                <a:latin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// size of the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class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&gt;               // models the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 concept</a:t>
            </a:r>
          </a:p>
          <a:p>
            <a:r>
              <a:rPr lang="en-US" sz="1400" dirty="0" smtClean="0">
                <a:latin typeface="Consolas" pitchFamily="49" charset="0"/>
              </a:rPr>
              <a:t>void </a:t>
            </a:r>
            <a:r>
              <a:rPr lang="en-US" sz="1400" dirty="0" err="1" smtClean="0">
                <a:latin typeface="Consolas" pitchFamily="49" charset="0"/>
              </a:rPr>
              <a:t>KdTreeIntersector</a:t>
            </a:r>
            <a:r>
              <a:rPr lang="en-US" sz="1400" dirty="0" smtClean="0">
                <a:latin typeface="Consolas" pitchFamily="49" charset="0"/>
              </a:rPr>
              <a:t>&lt;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&gt;::intersect(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      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KdTree</a:t>
            </a:r>
            <a:r>
              <a:rPr lang="en-US" sz="1400" dirty="0" smtClean="0">
                <a:latin typeface="Consolas" pitchFamily="49" charset="0"/>
              </a:rPr>
              <a:t>&amp; tree,                      // the actual </a:t>
            </a:r>
            <a:r>
              <a:rPr lang="en-US" sz="1400" dirty="0" err="1" smtClean="0">
                <a:latin typeface="Consolas" pitchFamily="49" charset="0"/>
              </a:rPr>
              <a:t>kd</a:t>
            </a:r>
            <a:r>
              <a:rPr lang="en-US" sz="1400" dirty="0" smtClean="0">
                <a:latin typeface="Consolas" pitchFamily="49" charset="0"/>
              </a:rPr>
              <a:t>-tree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ElemIsect</a:t>
            </a:r>
            <a:r>
              <a:rPr lang="en-US" sz="1400" dirty="0" smtClean="0">
                <a:latin typeface="Consolas" pitchFamily="49" charset="0"/>
              </a:rPr>
              <a:t>::Intersection&lt;size&gt;&amp; r)  // intersection defined by the nested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BitMask</a:t>
            </a:r>
            <a:r>
              <a:rPr lang="en-US" sz="1400" dirty="0" smtClean="0">
                <a:latin typeface="Consolas" pitchFamily="49" charset="0"/>
              </a:rPr>
              <a:t>&lt;size&gt;            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</a:rPr>
              <a:t>typedef</a:t>
            </a:r>
            <a:r>
              <a:rPr lang="en-US" sz="1400" dirty="0" smtClean="0">
                <a:latin typeface="Consolas" pitchFamily="49" charset="0"/>
              </a:rPr>
              <a:t> Packet&lt;size, float&gt;          </a:t>
            </a:r>
            <a:r>
              <a:rPr lang="en-US" sz="1400" dirty="0" err="1" smtClean="0">
                <a:latin typeface="Consolas" pitchFamily="49" charset="0"/>
              </a:rPr>
              <a:t>t_Packet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fr-FR" sz="1400" dirty="0" smtClean="0">
                <a:latin typeface="Consolas" pitchFamily="49" charset="0"/>
              </a:rPr>
              <a:t>  </a:t>
            </a:r>
            <a:r>
              <a:rPr lang="fr-FR" sz="1400" dirty="0" err="1" smtClean="0">
                <a:latin typeface="Consolas" pitchFamily="49" charset="0"/>
              </a:rPr>
              <a:t>typedef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typename</a:t>
            </a:r>
            <a:r>
              <a:rPr lang="fr-FR" sz="1400" dirty="0" smtClean="0">
                <a:latin typeface="Consolas" pitchFamily="49" charset="0"/>
              </a:rPr>
              <a:t> </a:t>
            </a:r>
            <a:r>
              <a:rPr lang="fr-FR" sz="1400" dirty="0" err="1" smtClean="0">
                <a:latin typeface="Consolas" pitchFamily="49" charset="0"/>
              </a:rPr>
              <a:t>t_Packet</a:t>
            </a:r>
            <a:r>
              <a:rPr lang="fr-FR" sz="1400" dirty="0" smtClean="0">
                <a:latin typeface="Consolas" pitchFamily="49" charset="0"/>
              </a:rPr>
              <a:t>::Container </a:t>
            </a:r>
            <a:r>
              <a:rPr lang="fr-FR" sz="1400" dirty="0" err="1" smtClean="0">
                <a:latin typeface="Consolas" pitchFamily="49" charset="0"/>
              </a:rPr>
              <a:t>t_PContainer</a:t>
            </a:r>
            <a:r>
              <a:rPr lang="fr-FR" sz="1400" dirty="0" smtClean="0">
                <a:latin typeface="Consolas" pitchFamily="49" charset="0"/>
              </a:rPr>
              <a:t>;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  while((</a:t>
            </a:r>
            <a:r>
              <a:rPr lang="en-US" sz="1400" dirty="0" err="1" smtClean="0">
                <a:latin typeface="Consolas" pitchFamily="49" charset="0"/>
              </a:rPr>
              <a:t>splitDim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tree.getSplitAxis</a:t>
            </a:r>
            <a:r>
              <a:rPr lang="en-US" sz="1400" dirty="0" smtClean="0">
                <a:latin typeface="Consolas" pitchFamily="49" charset="0"/>
              </a:rPr>
              <a:t>(node)) != 3) {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::replicate(</a:t>
            </a:r>
            <a:r>
              <a:rPr lang="en-US" sz="1400" dirty="0" err="1" smtClean="0">
                <a:latin typeface="Consolas" pitchFamily="49" charset="0"/>
              </a:rPr>
              <a:t>tree.getSplitValue</a:t>
            </a:r>
            <a:r>
              <a:rPr lang="en-US" sz="1400" dirty="0" smtClean="0">
                <a:latin typeface="Consolas" pitchFamily="49" charset="0"/>
              </a:rPr>
              <a:t>(node));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t_BitMask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nearChildMask</a:t>
            </a:r>
            <a:r>
              <a:rPr lang="en-US" sz="1400" dirty="0" smtClean="0">
                <a:latin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</a:rPr>
              <a:t>farChildMask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;</a:t>
            </a:r>
          </a:p>
          <a:p>
            <a:r>
              <a:rPr lang="bg-BG" sz="1400" dirty="0" smtClean="0">
                <a:latin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</a:rPr>
              <a:t>    if(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   // compile-time constant decision 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rayPacket.org(0).get(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</a:t>
            </a:r>
          </a:p>
          <a:p>
            <a:r>
              <a:rPr lang="en-US" sz="1400" dirty="0" smtClean="0">
                <a:latin typeface="Consolas" pitchFamily="49" charset="0"/>
              </a:rPr>
              <a:t>    for(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= 0; 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 &lt;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&lt;size&gt;::CONTAINER_COUNT; ++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</a:rPr>
              <a:t>    {</a:t>
            </a:r>
          </a:p>
          <a:p>
            <a:r>
              <a:rPr lang="en-US" sz="1400" dirty="0" smtClean="0">
                <a:latin typeface="Consolas" pitchFamily="49" charset="0"/>
              </a:rPr>
              <a:t>      if(!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) // compile-time constant decision</a:t>
            </a:r>
          </a:p>
          <a:p>
            <a:r>
              <a:rPr lang="en-US" sz="1400" dirty="0" smtClean="0">
                <a:latin typeface="Consolas" pitchFamily="49" charset="0"/>
              </a:rPr>
              <a:t>       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splitValue</a:t>
            </a:r>
            <a:r>
              <a:rPr lang="en-US" sz="1400" dirty="0" smtClean="0">
                <a:latin typeface="Consolas" pitchFamily="49" charset="0"/>
              </a:rPr>
              <a:t> - rayPacket.org(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bg-BG" sz="1400" dirty="0" smtClean="0">
                <a:latin typeface="Consolas" pitchFamily="49" charset="0"/>
              </a:rPr>
              <a:t>            </a:t>
            </a:r>
          </a:p>
          <a:p>
            <a:r>
              <a:rPr lang="en-US" sz="1400" dirty="0" smtClean="0">
                <a:latin typeface="Consolas" pitchFamily="49" charset="0"/>
              </a:rPr>
              <a:t>      const </a:t>
            </a:r>
            <a:r>
              <a:rPr lang="en-US" sz="1400" dirty="0" err="1" smtClean="0">
                <a:latin typeface="Consolas" pitchFamily="49" charset="0"/>
              </a:rPr>
              <a:t>t_PContainer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</a:rPr>
              <a:t>tSplitFactor</a:t>
            </a:r>
            <a:r>
              <a:rPr lang="en-US" sz="1400" dirty="0" smtClean="0">
                <a:latin typeface="Consolas" pitchFamily="49" charset="0"/>
              </a:rPr>
              <a:t> * </a:t>
            </a:r>
            <a:r>
              <a:rPr lang="en-US" sz="1400" dirty="0" err="1" smtClean="0">
                <a:latin typeface="Consolas" pitchFamily="49" charset="0"/>
              </a:rPr>
              <a:t>rayPacket.invDir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).get(</a:t>
            </a:r>
            <a:r>
              <a:rPr lang="en-US" sz="1400" dirty="0" err="1" smtClean="0">
                <a:latin typeface="Consolas" pitchFamily="49" charset="0"/>
              </a:rPr>
              <a:t>splitDimension</a:t>
            </a:r>
            <a:r>
              <a:rPr lang="en-US" sz="1400" dirty="0" smtClean="0">
                <a:latin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nearChildMask.setContainer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currentTMax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</a:rPr>
              <a:t>farChildMask.setContainer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, (</a:t>
            </a:r>
            <a:r>
              <a:rPr lang="en-US" sz="1400" dirty="0" err="1" smtClean="0">
                <a:latin typeface="Consolas" pitchFamily="49" charset="0"/>
              </a:rPr>
              <a:t>currentTMin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 &gt; </a:t>
            </a:r>
            <a:r>
              <a:rPr lang="en-US" sz="1400" dirty="0" err="1" smtClean="0">
                <a:latin typeface="Consolas" pitchFamily="49" charset="0"/>
              </a:rPr>
              <a:t>tSplit</a:t>
            </a:r>
            <a:r>
              <a:rPr lang="en-US" sz="1400" dirty="0" smtClean="0">
                <a:latin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</a:rPr>
              <a:t>)).</a:t>
            </a:r>
            <a:r>
              <a:rPr lang="en-US" sz="1400" dirty="0" err="1" smtClean="0">
                <a:latin typeface="Consolas" pitchFamily="49" charset="0"/>
              </a:rPr>
              <a:t>getIntMask</a:t>
            </a:r>
            <a:r>
              <a:rPr lang="en-US" sz="1400" dirty="0" smtClean="0">
                <a:latin typeface="Consolas" pitchFamily="49" charset="0"/>
              </a:rPr>
              <a:t>());</a:t>
            </a:r>
          </a:p>
          <a:p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bg-BG" sz="1400" dirty="0" smtClean="0">
                <a:latin typeface="Consolas" pitchFamily="49" charset="0"/>
              </a:rPr>
              <a:t>}</a:t>
            </a:r>
            <a:endParaRPr lang="en-US" sz="1400" dirty="0" smtClean="0">
              <a:latin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</a:rPr>
              <a:t>    /* omitted: determine the nearest child from masks and descend */</a:t>
            </a:r>
          </a:p>
          <a:p>
            <a:r>
              <a:rPr lang="en-US" sz="1400" dirty="0" smtClean="0">
                <a:latin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</a:rPr>
              <a:t>  /* omitted: leaf intersection and stack operations */</a:t>
            </a:r>
          </a:p>
          <a:p>
            <a:r>
              <a:rPr lang="bg-BG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Data Structures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Acceleration structures can store objects of any type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Unified </a:t>
            </a:r>
            <a:r>
              <a:rPr lang="en-US" dirty="0" err="1" smtClean="0"/>
              <a:t>intersector</a:t>
            </a:r>
            <a:r>
              <a:rPr lang="en-US" dirty="0" smtClean="0"/>
              <a:t> interfaces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Compositions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557462"/>
            <a:ext cx="6215106" cy="72412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2000" dirty="0" smtClean="0">
                <a:latin typeface="Consolas" pitchFamily="49" charset="0"/>
              </a:rPr>
              <a:t>// data structure</a:t>
            </a:r>
          </a:p>
          <a:p>
            <a:r>
              <a:rPr lang="en-US" sz="2000" dirty="0" smtClean="0">
                <a:latin typeface="Consolas" pitchFamily="49" charset="0"/>
              </a:rPr>
              <a:t>BVH&lt;</a:t>
            </a:r>
            <a:r>
              <a:rPr lang="en-US" sz="2000" dirty="0" err="1" smtClean="0">
                <a:latin typeface="Consolas" pitchFamily="49" charset="0"/>
              </a:rPr>
              <a:t>KdTree</a:t>
            </a:r>
            <a:r>
              <a:rPr lang="en-US" sz="2000" dirty="0" smtClean="0">
                <a:latin typeface="Consolas" pitchFamily="49" charset="0"/>
              </a:rPr>
              <a:t>&lt;Triangle&gt;&gt; tree;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4160472"/>
            <a:ext cx="6215106" cy="102241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2000" dirty="0" smtClean="0">
                <a:latin typeface="Consolas" pitchFamily="49" charset="0"/>
              </a:rPr>
              <a:t>// corresponding </a:t>
            </a:r>
            <a:r>
              <a:rPr lang="en-US" sz="2000" dirty="0" err="1" smtClean="0">
                <a:latin typeface="Consolas" pitchFamily="49" charset="0"/>
              </a:rPr>
              <a:t>intersector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</a:rPr>
              <a:t>BVHIntersector</a:t>
            </a:r>
            <a:r>
              <a:rPr lang="en-US" sz="2000" dirty="0" smtClean="0">
                <a:latin typeface="Consolas" pitchFamily="49" charset="0"/>
              </a:rPr>
              <a:t>&lt;</a:t>
            </a:r>
            <a:r>
              <a:rPr lang="en-US" sz="2000" dirty="0" err="1" smtClean="0">
                <a:latin typeface="Consolas" pitchFamily="49" charset="0"/>
              </a:rPr>
              <a:t>KdTreeIntersector</a:t>
            </a:r>
            <a:r>
              <a:rPr lang="en-US" sz="2000" dirty="0" smtClean="0">
                <a:latin typeface="Consolas" pitchFamily="49" charset="0"/>
              </a:rPr>
              <a:t>&lt;</a:t>
            </a:r>
          </a:p>
          <a:p>
            <a:r>
              <a:rPr lang="en-US" sz="2000" dirty="0" smtClean="0">
                <a:latin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</a:rPr>
              <a:t>SimpleTriangleIntersector</a:t>
            </a:r>
            <a:r>
              <a:rPr lang="en-US" sz="2000" dirty="0" smtClean="0">
                <a:latin typeface="Consolas" pitchFamily="49" charset="0"/>
              </a:rPr>
              <a:t>&gt;&gt; </a:t>
            </a:r>
            <a:r>
              <a:rPr lang="en-US" sz="2000" dirty="0" err="1" smtClean="0">
                <a:latin typeface="Consolas" pitchFamily="49" charset="0"/>
              </a:rPr>
              <a:t>intersector</a:t>
            </a:r>
            <a:r>
              <a:rPr lang="en-US" sz="2000" dirty="0" smtClean="0">
                <a:latin typeface="Consolas" pitchFamily="49" charset="0"/>
              </a:rPr>
              <a:t>;</a:t>
            </a:r>
            <a:endParaRPr lang="bg-BG" sz="20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Components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shading in basic ray tracing components </a:t>
            </a:r>
          </a:p>
          <a:p>
            <a:r>
              <a:rPr lang="en-US" dirty="0" smtClean="0"/>
              <a:t>Integrator – the shading “entry point”</a:t>
            </a:r>
          </a:p>
          <a:p>
            <a:pPr lvl="1"/>
            <a:r>
              <a:rPr lang="en-US" dirty="0" smtClean="0"/>
              <a:t>Uses ray tracing components for visibility queries</a:t>
            </a:r>
          </a:p>
          <a:p>
            <a:r>
              <a:rPr lang="en-US" dirty="0" smtClean="0"/>
              <a:t>Two shading models supported</a:t>
            </a:r>
          </a:p>
          <a:p>
            <a:pPr lvl="1"/>
            <a:r>
              <a:rPr lang="en-US" dirty="0" smtClean="0"/>
              <a:t>Classic “imperative” (OpenRT- and Manta-like)</a:t>
            </a:r>
          </a:p>
          <a:p>
            <a:pPr lvl="2"/>
            <a:r>
              <a:rPr lang="en-US" dirty="0" smtClean="0"/>
              <a:t>Convenient and powerful</a:t>
            </a:r>
          </a:p>
          <a:p>
            <a:pPr lvl="2"/>
            <a:r>
              <a:rPr lang="en-US" dirty="0" smtClean="0"/>
              <a:t>Ray coherence problems</a:t>
            </a:r>
          </a:p>
          <a:p>
            <a:pPr lvl="1"/>
            <a:r>
              <a:rPr lang="en-US" dirty="0" smtClean="0"/>
              <a:t>Decoupled “declarative” (PBRT-like)</a:t>
            </a:r>
          </a:p>
          <a:p>
            <a:pPr lvl="2"/>
            <a:r>
              <a:rPr lang="en-US" dirty="0" smtClean="0"/>
              <a:t>Can preserve ray coherence</a:t>
            </a:r>
          </a:p>
          <a:p>
            <a:pPr lvl="2"/>
            <a:r>
              <a:rPr lang="en-US" dirty="0" smtClean="0"/>
              <a:t>Limited to physically-based shading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Shading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163" y="2521944"/>
            <a:ext cx="8375679" cy="20416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Material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bsdfType</a:t>
            </a:r>
            <a:r>
              <a:rPr lang="en-US" sz="1400" dirty="0" smtClean="0">
                <a:latin typeface="Consolas" pitchFamily="49" charset="0"/>
              </a:rPr>
              <a:t>&gt;              // BSDF parts to evaluate</a:t>
            </a:r>
          </a:p>
          <a:p>
            <a:r>
              <a:rPr lang="en-US" sz="1400" dirty="0" smtClean="0">
                <a:latin typeface="Consolas" pitchFamily="49" charset="0"/>
              </a:rPr>
              <a:t>  void evaluate(Vec3f&lt;size&gt;&amp; </a:t>
            </a:r>
            <a:r>
              <a:rPr lang="en-US" sz="1400" dirty="0" err="1" smtClean="0">
                <a:latin typeface="Consolas" pitchFamily="49" charset="0"/>
              </a:rPr>
              <a:t>w_o</a:t>
            </a:r>
            <a:r>
              <a:rPr lang="en-US" sz="1400" dirty="0" smtClean="0">
                <a:latin typeface="Consolas" pitchFamily="49" charset="0"/>
              </a:rPr>
              <a:t>,              // outgoing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</a:t>
            </a:r>
            <a:r>
              <a:rPr lang="en-US" sz="1400" dirty="0" err="1" smtClean="0">
                <a:latin typeface="Consolas" pitchFamily="49" charset="0"/>
              </a:rPr>
              <a:t>w_i</a:t>
            </a:r>
            <a:r>
              <a:rPr lang="en-US" sz="1400" dirty="0" smtClean="0">
                <a:latin typeface="Consolas" pitchFamily="49" charset="0"/>
              </a:rPr>
              <a:t>,              // incoming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sh</a:t>
            </a:r>
            <a:r>
              <a:rPr lang="en-US" sz="1400" dirty="0" smtClean="0">
                <a:latin typeface="Consolas" pitchFamily="49" charset="0"/>
              </a:rPr>
              <a:t>,         // hit point, normal, etc.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result);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63" y="134463"/>
            <a:ext cx="8375679" cy="2248010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Integrator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struct Result;   // the result type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class Sample, class Scene,</a:t>
            </a:r>
          </a:p>
          <a:p>
            <a:r>
              <a:rPr lang="en-US" sz="1400" dirty="0" smtClean="0">
                <a:latin typeface="Consolas" pitchFamily="49" charset="0"/>
              </a:rPr>
              <a:t>           class Primitive, class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&gt;</a:t>
            </a:r>
          </a:p>
          <a:p>
            <a:r>
              <a:rPr lang="en-US" sz="1400" dirty="0" smtClean="0">
                <a:latin typeface="Consolas" pitchFamily="49" charset="0"/>
              </a:rPr>
              <a:t>  Color&lt;size&gt; </a:t>
            </a:r>
            <a:r>
              <a:rPr lang="en-US" sz="1400" dirty="0" err="1" smtClean="0">
                <a:latin typeface="Consolas" pitchFamily="49" charset="0"/>
              </a:rPr>
              <a:t>eval</a:t>
            </a:r>
            <a:r>
              <a:rPr lang="en-US" sz="1400" dirty="0" smtClean="0">
                <a:latin typeface="Consolas" pitchFamily="49" charset="0"/>
              </a:rPr>
              <a:t>(Sample&lt;size&gt;&amp; sample,       // image sample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initial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Primitive&amp; primitive,       // top-level primitive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&amp;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,   // top-level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nn-NO" sz="1400" dirty="0" smtClean="0">
                <a:latin typeface="Consolas" pitchFamily="49" charset="0"/>
              </a:rPr>
              <a:t>                   Scene&amp; scene);              // shading scene data</a:t>
            </a:r>
          </a:p>
          <a:p>
            <a:r>
              <a:rPr lang="bg-BG" sz="1400" dirty="0" smtClean="0">
                <a:latin typeface="Consolas" pitchFamily="49" charset="0"/>
              </a:rPr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63" y="4693780"/>
            <a:ext cx="8375679" cy="204231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Context&gt;                        // for materials, lights, and rays</a:t>
            </a:r>
          </a:p>
          <a:p>
            <a:r>
              <a:rPr lang="en-US" sz="1400" dirty="0" smtClean="0">
                <a:latin typeface="Consolas" pitchFamily="49" charset="0"/>
              </a:rPr>
              <a:t>struct </a:t>
            </a:r>
            <a:r>
              <a:rPr lang="en-US" sz="1400" dirty="0" err="1" smtClean="0">
                <a:latin typeface="Consolas" pitchFamily="49" charset="0"/>
              </a:rPr>
              <a:t>SurfaceShader</a:t>
            </a:r>
            <a:r>
              <a:rPr lang="en-US" sz="1400" dirty="0" smtClean="0">
                <a:latin typeface="Consolas" pitchFamily="49" charset="0"/>
              </a:rPr>
              <a:t> {</a:t>
            </a:r>
          </a:p>
          <a:p>
            <a:r>
              <a:rPr lang="en-US" sz="1400" dirty="0" smtClean="0">
                <a:latin typeface="Consolas" pitchFamily="49" charset="0"/>
              </a:rPr>
              <a:t>  template&lt;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void shade(const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intersection,  // ray intersection structure</a:t>
            </a:r>
          </a:p>
          <a:p>
            <a:r>
              <a:rPr lang="en-US" sz="1400" dirty="0" smtClean="0">
                <a:latin typeface="Consolas" pitchFamily="49" charset="0"/>
              </a:rPr>
              <a:t>             Context&amp; context,                 // rendering context</a:t>
            </a:r>
          </a:p>
          <a:p>
            <a:r>
              <a:rPr lang="en-US" sz="1400" dirty="0" smtClean="0">
                <a:latin typeface="Consolas" pitchFamily="49" charset="0"/>
              </a:rPr>
              <a:t>             Vec3f&lt;size&gt;&amp; result);   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163" y="2521944"/>
            <a:ext cx="8375679" cy="204167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Material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bsdfType</a:t>
            </a:r>
            <a:r>
              <a:rPr lang="en-US" sz="1400" dirty="0" smtClean="0">
                <a:latin typeface="Consolas" pitchFamily="49" charset="0"/>
              </a:rPr>
              <a:t>&gt;              // BSDF parts to evaluate</a:t>
            </a:r>
          </a:p>
          <a:p>
            <a:r>
              <a:rPr lang="en-US" sz="1400" dirty="0" smtClean="0">
                <a:latin typeface="Consolas" pitchFamily="49" charset="0"/>
              </a:rPr>
              <a:t>  void evaluate(Vec3f&lt;size&gt;&amp; </a:t>
            </a:r>
            <a:r>
              <a:rPr lang="en-US" sz="1400" dirty="0" err="1" smtClean="0">
                <a:latin typeface="Consolas" pitchFamily="49" charset="0"/>
              </a:rPr>
              <a:t>w_o</a:t>
            </a:r>
            <a:r>
              <a:rPr lang="en-US" sz="1400" dirty="0" smtClean="0">
                <a:latin typeface="Consolas" pitchFamily="49" charset="0"/>
              </a:rPr>
              <a:t>,              // outgoing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</a:t>
            </a:r>
            <a:r>
              <a:rPr lang="en-US" sz="1400" dirty="0" err="1" smtClean="0">
                <a:latin typeface="Consolas" pitchFamily="49" charset="0"/>
              </a:rPr>
              <a:t>w_i</a:t>
            </a:r>
            <a:r>
              <a:rPr lang="en-US" sz="1400" dirty="0" smtClean="0">
                <a:latin typeface="Consolas" pitchFamily="49" charset="0"/>
              </a:rPr>
              <a:t>,              // incoming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sh</a:t>
            </a:r>
            <a:r>
              <a:rPr lang="en-US" sz="1400" dirty="0" smtClean="0">
                <a:latin typeface="Consolas" pitchFamily="49" charset="0"/>
              </a:rPr>
              <a:t>,         // hit point, normal, etc.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result);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63" y="134463"/>
            <a:ext cx="8375679" cy="22480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Integrator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struct Result;   // the result type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class Sample, class Scene,</a:t>
            </a:r>
          </a:p>
          <a:p>
            <a:r>
              <a:rPr lang="en-US" sz="1400" dirty="0" smtClean="0">
                <a:latin typeface="Consolas" pitchFamily="49" charset="0"/>
              </a:rPr>
              <a:t>           class Primitive, class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&gt;</a:t>
            </a:r>
          </a:p>
          <a:p>
            <a:r>
              <a:rPr lang="en-US" sz="1400" dirty="0" smtClean="0">
                <a:latin typeface="Consolas" pitchFamily="49" charset="0"/>
              </a:rPr>
              <a:t>  Color&lt;size&gt; </a:t>
            </a:r>
            <a:r>
              <a:rPr lang="en-US" sz="1400" dirty="0" err="1" smtClean="0">
                <a:latin typeface="Consolas" pitchFamily="49" charset="0"/>
              </a:rPr>
              <a:t>eval</a:t>
            </a:r>
            <a:r>
              <a:rPr lang="en-US" sz="1400" dirty="0" smtClean="0">
                <a:latin typeface="Consolas" pitchFamily="49" charset="0"/>
              </a:rPr>
              <a:t>(Sample&lt;size&gt;&amp; sample,       // image sample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initial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Primitive&amp; primitive,       // top-level primitive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&amp;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,   // top-level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nn-NO" sz="1400" dirty="0" smtClean="0">
                <a:latin typeface="Consolas" pitchFamily="49" charset="0"/>
              </a:rPr>
              <a:t>                   Scene&amp; scene);              // shading scene data</a:t>
            </a:r>
          </a:p>
          <a:p>
            <a:r>
              <a:rPr lang="bg-BG" sz="1400" dirty="0" smtClean="0">
                <a:latin typeface="Consolas" pitchFamily="49" charset="0"/>
              </a:rPr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63" y="4693780"/>
            <a:ext cx="8375679" cy="204231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Context&gt;                        // for materials, lights, and rays</a:t>
            </a:r>
          </a:p>
          <a:p>
            <a:r>
              <a:rPr lang="en-US" sz="1400" dirty="0" smtClean="0">
                <a:latin typeface="Consolas" pitchFamily="49" charset="0"/>
              </a:rPr>
              <a:t>struct </a:t>
            </a:r>
            <a:r>
              <a:rPr lang="en-US" sz="1400" dirty="0" err="1" smtClean="0">
                <a:latin typeface="Consolas" pitchFamily="49" charset="0"/>
              </a:rPr>
              <a:t>SurfaceShader</a:t>
            </a:r>
            <a:r>
              <a:rPr lang="en-US" sz="1400" dirty="0" smtClean="0">
                <a:latin typeface="Consolas" pitchFamily="49" charset="0"/>
              </a:rPr>
              <a:t> {</a:t>
            </a:r>
          </a:p>
          <a:p>
            <a:r>
              <a:rPr lang="en-US" sz="1400" dirty="0" smtClean="0">
                <a:latin typeface="Consolas" pitchFamily="49" charset="0"/>
              </a:rPr>
              <a:t>  template&lt;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void shade(const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intersection,  // ray intersection structure</a:t>
            </a:r>
          </a:p>
          <a:p>
            <a:r>
              <a:rPr lang="en-US" sz="1400" dirty="0" smtClean="0">
                <a:latin typeface="Consolas" pitchFamily="49" charset="0"/>
              </a:rPr>
              <a:t>             Context&amp; context,                 // rendering context</a:t>
            </a:r>
          </a:p>
          <a:p>
            <a:r>
              <a:rPr lang="en-US" sz="1400" dirty="0" smtClean="0">
                <a:latin typeface="Consolas" pitchFamily="49" charset="0"/>
              </a:rPr>
              <a:t>             Vec3f&lt;size&gt;&amp; result);   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</a:t>
            </a:r>
            <a:endParaRPr lang="bg-BG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trends</a:t>
            </a:r>
          </a:p>
          <a:p>
            <a:pPr lvl="1"/>
            <a:r>
              <a:rPr lang="en-US" dirty="0" smtClean="0"/>
              <a:t>Massive compute power</a:t>
            </a:r>
          </a:p>
          <a:p>
            <a:pPr lvl="1"/>
            <a:r>
              <a:rPr lang="en-US" dirty="0" smtClean="0"/>
              <a:t>Massive memory bandwidth</a:t>
            </a:r>
          </a:p>
          <a:p>
            <a:pPr lvl="1"/>
            <a:r>
              <a:rPr lang="en-US" dirty="0" smtClean="0"/>
              <a:t>Massive parallelism</a:t>
            </a:r>
          </a:p>
          <a:p>
            <a:pPr lvl="2"/>
            <a:r>
              <a:rPr lang="en-US" dirty="0" smtClean="0"/>
              <a:t>Multi-core chips</a:t>
            </a:r>
          </a:p>
          <a:p>
            <a:pPr lvl="2"/>
            <a:r>
              <a:rPr lang="en-US" dirty="0" smtClean="0"/>
              <a:t>Data-parallel computation</a:t>
            </a:r>
          </a:p>
          <a:p>
            <a:r>
              <a:rPr lang="en-US" dirty="0" smtClean="0"/>
              <a:t>Different architectures</a:t>
            </a:r>
          </a:p>
          <a:p>
            <a:r>
              <a:rPr lang="en-US" i="1" dirty="0" smtClean="0"/>
              <a:t>Composable portability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 1:1, but reuse as much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163" y="2521944"/>
            <a:ext cx="8375679" cy="20416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Material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bsdfType</a:t>
            </a:r>
            <a:r>
              <a:rPr lang="en-US" sz="1400" dirty="0" smtClean="0">
                <a:latin typeface="Consolas" pitchFamily="49" charset="0"/>
              </a:rPr>
              <a:t>&gt;              // BSDF parts to evaluate</a:t>
            </a:r>
          </a:p>
          <a:p>
            <a:r>
              <a:rPr lang="en-US" sz="1400" dirty="0" smtClean="0">
                <a:latin typeface="Consolas" pitchFamily="49" charset="0"/>
              </a:rPr>
              <a:t>  void evaluate(Vec3f&lt;size&gt;&amp; </a:t>
            </a:r>
            <a:r>
              <a:rPr lang="en-US" sz="1400" dirty="0" err="1" smtClean="0">
                <a:latin typeface="Consolas" pitchFamily="49" charset="0"/>
              </a:rPr>
              <a:t>w_o</a:t>
            </a:r>
            <a:r>
              <a:rPr lang="en-US" sz="1400" dirty="0" smtClean="0">
                <a:latin typeface="Consolas" pitchFamily="49" charset="0"/>
              </a:rPr>
              <a:t>,              // outgoing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</a:t>
            </a:r>
            <a:r>
              <a:rPr lang="en-US" sz="1400" dirty="0" err="1" smtClean="0">
                <a:latin typeface="Consolas" pitchFamily="49" charset="0"/>
              </a:rPr>
              <a:t>w_i</a:t>
            </a:r>
            <a:r>
              <a:rPr lang="en-US" sz="1400" dirty="0" smtClean="0">
                <a:latin typeface="Consolas" pitchFamily="49" charset="0"/>
              </a:rPr>
              <a:t>,              // incoming direction</a:t>
            </a:r>
          </a:p>
          <a:p>
            <a:r>
              <a:rPr lang="en-US" sz="1400" dirty="0" smtClean="0">
                <a:latin typeface="Consolas" pitchFamily="49" charset="0"/>
              </a:rPr>
              <a:t>   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sh</a:t>
            </a:r>
            <a:r>
              <a:rPr lang="en-US" sz="1400" dirty="0" smtClean="0">
                <a:latin typeface="Consolas" pitchFamily="49" charset="0"/>
              </a:rPr>
              <a:t>,         // hit point, normal, etc.</a:t>
            </a:r>
          </a:p>
          <a:p>
            <a:r>
              <a:rPr lang="en-US" sz="1400" dirty="0" smtClean="0">
                <a:latin typeface="Consolas" pitchFamily="49" charset="0"/>
              </a:rPr>
              <a:t>                Vec3f&lt;size&gt;&amp; result);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  ...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63" y="134463"/>
            <a:ext cx="8375679" cy="22480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latin typeface="Consolas" pitchFamily="49" charset="0"/>
              </a:rPr>
              <a:t>struct Integrator {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struct Result;   // the result type</a:t>
            </a:r>
          </a:p>
          <a:p>
            <a:r>
              <a:rPr lang="en-US" sz="1400" dirty="0" smtClean="0">
                <a:latin typeface="Consolas" pitchFamily="49" charset="0"/>
              </a:rPr>
              <a:t>  template&lt;unsigned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size, class Sample, class Scene,</a:t>
            </a:r>
          </a:p>
          <a:p>
            <a:r>
              <a:rPr lang="en-US" sz="1400" dirty="0" smtClean="0">
                <a:latin typeface="Consolas" pitchFamily="49" charset="0"/>
              </a:rPr>
              <a:t>           class Primitive, class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&gt;</a:t>
            </a:r>
          </a:p>
          <a:p>
            <a:r>
              <a:rPr lang="en-US" sz="1400" dirty="0" smtClean="0">
                <a:latin typeface="Consolas" pitchFamily="49" charset="0"/>
              </a:rPr>
              <a:t>  Color&lt;size&gt; </a:t>
            </a:r>
            <a:r>
              <a:rPr lang="en-US" sz="1400" dirty="0" err="1" smtClean="0">
                <a:latin typeface="Consolas" pitchFamily="49" charset="0"/>
              </a:rPr>
              <a:t>eval</a:t>
            </a:r>
            <a:r>
              <a:rPr lang="en-US" sz="1400" dirty="0" smtClean="0">
                <a:latin typeface="Consolas" pitchFamily="49" charset="0"/>
              </a:rPr>
              <a:t>(Sample&lt;size&gt;&amp; sample,       // image sample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initial ray packet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Primitive&amp; primitive,       // top-level primitive</a:t>
            </a:r>
          </a:p>
          <a:p>
            <a:r>
              <a:rPr lang="en-US" sz="1400" dirty="0" smtClean="0">
                <a:latin typeface="Consolas" pitchFamily="49" charset="0"/>
              </a:rPr>
              <a:t>                  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&amp;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r>
              <a:rPr lang="en-US" sz="1400" dirty="0" smtClean="0">
                <a:latin typeface="Consolas" pitchFamily="49" charset="0"/>
              </a:rPr>
              <a:t>,   // top-level </a:t>
            </a:r>
            <a:r>
              <a:rPr lang="en-US" sz="1400" dirty="0" err="1" smtClean="0">
                <a:latin typeface="Consolas" pitchFamily="49" charset="0"/>
              </a:rPr>
              <a:t>intersector</a:t>
            </a:r>
            <a:endParaRPr lang="en-US" sz="1400" dirty="0" smtClean="0">
              <a:latin typeface="Consolas" pitchFamily="49" charset="0"/>
            </a:endParaRPr>
          </a:p>
          <a:p>
            <a:r>
              <a:rPr lang="nn-NO" sz="1400" dirty="0" smtClean="0">
                <a:latin typeface="Consolas" pitchFamily="49" charset="0"/>
              </a:rPr>
              <a:t>                   Scene&amp; scene);              // shading scene data</a:t>
            </a:r>
          </a:p>
          <a:p>
            <a:r>
              <a:rPr lang="bg-BG" sz="1400" dirty="0" smtClean="0">
                <a:latin typeface="Consolas" pitchFamily="49" charset="0"/>
              </a:rPr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63" y="4693780"/>
            <a:ext cx="8375679" cy="2042317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onsolas" pitchFamily="49" charset="0"/>
              </a:rPr>
              <a:t>template&lt;class Context&gt;                        // for materials, lights, and rays</a:t>
            </a:r>
          </a:p>
          <a:p>
            <a:r>
              <a:rPr lang="en-US" sz="1400" dirty="0" smtClean="0">
                <a:latin typeface="Consolas" pitchFamily="49" charset="0"/>
              </a:rPr>
              <a:t>struct </a:t>
            </a:r>
            <a:r>
              <a:rPr lang="en-US" sz="1400" dirty="0" err="1" smtClean="0">
                <a:latin typeface="Consolas" pitchFamily="49" charset="0"/>
              </a:rPr>
              <a:t>SurfaceShader</a:t>
            </a:r>
            <a:r>
              <a:rPr lang="en-US" sz="1400" dirty="0" smtClean="0">
                <a:latin typeface="Consolas" pitchFamily="49" charset="0"/>
              </a:rPr>
              <a:t> {</a:t>
            </a:r>
          </a:p>
          <a:p>
            <a:r>
              <a:rPr lang="en-US" sz="1400" dirty="0" smtClean="0">
                <a:latin typeface="Consolas" pitchFamily="49" charset="0"/>
              </a:rPr>
              <a:t>  template&lt;</a:t>
            </a:r>
            <a:r>
              <a:rPr lang="en-US" sz="1400" dirty="0" err="1" smtClean="0">
                <a:latin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commonOrg</a:t>
            </a:r>
            <a:r>
              <a:rPr lang="en-US" sz="1400" dirty="0" smtClean="0">
                <a:latin typeface="Consolas" pitchFamily="49" charset="0"/>
              </a:rPr>
              <a:t>,                     // common ray origin?</a:t>
            </a:r>
          </a:p>
          <a:p>
            <a:r>
              <a:rPr lang="en-US" sz="1400" dirty="0" smtClean="0">
                <a:latin typeface="Consolas" pitchFamily="49" charset="0"/>
              </a:rPr>
              <a:t>           unsigned </a:t>
            </a:r>
            <a:r>
              <a:rPr lang="en-US" sz="1400" dirty="0" err="1" smtClean="0">
                <a:latin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</a:rPr>
              <a:t> size&gt;                  // packet size</a:t>
            </a:r>
          </a:p>
          <a:p>
            <a:r>
              <a:rPr lang="en-US" sz="1400" dirty="0" smtClean="0">
                <a:latin typeface="Consolas" pitchFamily="49" charset="0"/>
              </a:rPr>
              <a:t>  void shade(const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&lt;size&gt;&amp; </a:t>
            </a:r>
            <a:r>
              <a:rPr lang="en-US" sz="1400" dirty="0" err="1" smtClean="0">
                <a:latin typeface="Consolas" pitchFamily="49" charset="0"/>
              </a:rPr>
              <a:t>rayPacket</a:t>
            </a:r>
            <a:r>
              <a:rPr lang="en-US" sz="1400" dirty="0" smtClean="0">
                <a:latin typeface="Consolas" pitchFamily="49" charset="0"/>
              </a:rPr>
              <a:t>, // the actual rays</a:t>
            </a:r>
          </a:p>
          <a:p>
            <a:r>
              <a:rPr lang="en-US" sz="1400" dirty="0" smtClean="0">
                <a:latin typeface="Consolas" pitchFamily="49" charset="0"/>
              </a:rPr>
              <a:t>             </a:t>
            </a:r>
            <a:r>
              <a:rPr lang="en-US" sz="1400" dirty="0" err="1" smtClean="0">
                <a:latin typeface="Consolas" pitchFamily="49" charset="0"/>
              </a:rPr>
              <a:t>ShadingData</a:t>
            </a:r>
            <a:r>
              <a:rPr lang="en-US" sz="1400" dirty="0" smtClean="0">
                <a:latin typeface="Consolas" pitchFamily="49" charset="0"/>
              </a:rPr>
              <a:t>&lt;size&gt;&amp; intersection,  // ray intersection structure</a:t>
            </a:r>
          </a:p>
          <a:p>
            <a:r>
              <a:rPr lang="en-US" sz="1400" dirty="0" smtClean="0">
                <a:latin typeface="Consolas" pitchFamily="49" charset="0"/>
              </a:rPr>
              <a:t>             Context&amp; context,                 // rendering context</a:t>
            </a:r>
          </a:p>
          <a:p>
            <a:r>
              <a:rPr lang="en-US" sz="1400" dirty="0" smtClean="0">
                <a:latin typeface="Consolas" pitchFamily="49" charset="0"/>
              </a:rPr>
              <a:t>             Vec3f&lt;size&gt;&amp; result);             // returns computed radiance</a:t>
            </a:r>
          </a:p>
          <a:p>
            <a:r>
              <a:rPr lang="en-US" sz="1400" dirty="0" smtClean="0">
                <a:latin typeface="Consolas" pitchFamily="49" charset="0"/>
              </a:rPr>
              <a:t>};</a:t>
            </a:r>
          </a:p>
          <a:p>
            <a:endParaRPr lang="en-US" sz="1400" dirty="0" smtClean="0">
              <a:latin typeface="Consolas" pitchFamily="49" charset="0"/>
            </a:endParaRPr>
          </a:p>
          <a:p>
            <a:endParaRPr lang="bg-BG" sz="1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Pipelines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Renderer – a top-level concept for processing image 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" y="1428736"/>
            <a:ext cx="8577292" cy="685814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209550" y="142875"/>
            <a:ext cx="8577292" cy="314325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890" y="3357562"/>
            <a:ext cx="7734324" cy="261938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619124" y="4076700"/>
            <a:ext cx="7758109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4562485"/>
            <a:ext cx="7520010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574" y="4838711"/>
            <a:ext cx="7586659" cy="504813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150" y="5300691"/>
            <a:ext cx="7558084" cy="280959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54011" y="133394"/>
            <a:ext cx="8799489" cy="6565878"/>
          </a:xfrm>
          <a:prstGeom prst="rect">
            <a:avLst/>
          </a:prstGeom>
          <a:solidFill>
            <a:schemeClr val="tx1">
              <a:alpha val="7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Consolas" pitchFamily="49" charset="0"/>
              </a:rPr>
              <a:t>template&lt;class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, class Integrator&gt;</a:t>
            </a:r>
          </a:p>
          <a:p>
            <a:r>
              <a:rPr lang="en-US" sz="1600" dirty="0" smtClean="0">
                <a:latin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</a:rPr>
              <a:t>RayTracingRenderer</a:t>
            </a:r>
            <a:r>
              <a:rPr lang="en-US" sz="1600" dirty="0" smtClean="0">
                <a:latin typeface="Consolas" pitchFamily="49" charset="0"/>
              </a:rPr>
              <a:t> : public Renderer { </a:t>
            </a:r>
          </a:p>
          <a:p>
            <a:r>
              <a:rPr lang="en-US" sz="1600" dirty="0" smtClean="0">
                <a:latin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m_sampler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  Integrator   </a:t>
            </a:r>
            <a:r>
              <a:rPr lang="en-US" sz="1600" dirty="0" err="1" smtClean="0">
                <a:latin typeface="Consolas" pitchFamily="49" charset="0"/>
              </a:rPr>
              <a:t>m_integrator</a:t>
            </a:r>
            <a:r>
              <a:rPr lang="en-US" sz="1600" dirty="0" smtClean="0">
                <a:latin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</a:rPr>
              <a:t>public:</a:t>
            </a:r>
          </a:p>
          <a:p>
            <a:r>
              <a:rPr lang="en-US" sz="1600" dirty="0" smtClean="0">
                <a:latin typeface="Consolas" pitchFamily="49" charset="0"/>
              </a:rPr>
              <a:t>  template&lt;unsigned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size,             // the size of primary ray packets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Camera, class Scene, class Primitive,</a:t>
            </a:r>
          </a:p>
          <a:p>
            <a:r>
              <a:rPr lang="en-US" sz="1600" dirty="0" smtClean="0">
                <a:latin typeface="Consolas" pitchFamily="49" charset="0"/>
              </a:rPr>
              <a:t>           class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class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</a:rPr>
              <a:t>  void render(</a:t>
            </a:r>
          </a:p>
          <a:p>
            <a:r>
              <a:rPr lang="en-US" sz="1600" dirty="0" smtClean="0">
                <a:latin typeface="Consolas" pitchFamily="49" charset="0"/>
              </a:rPr>
              <a:t>    Scene&amp; scene, Camera&amp; camera,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</a:rPr>
              <a:t>ImageClipRegion</a:t>
            </a:r>
            <a:r>
              <a:rPr lang="en-US" sz="1600" dirty="0" smtClean="0">
                <a:latin typeface="Consolas" pitchFamily="49" charset="0"/>
              </a:rPr>
              <a:t>&amp; clip,</a:t>
            </a:r>
          </a:p>
          <a:p>
            <a:r>
              <a:rPr lang="en-US" sz="1600" dirty="0" smtClean="0">
                <a:latin typeface="Consolas" pitchFamily="49" charset="0"/>
              </a:rPr>
              <a:t>    Primitive&amp;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)</a:t>
            </a:r>
          </a:p>
          <a:p>
            <a:r>
              <a:rPr lang="bg-BG" sz="1600" dirty="0" smtClean="0">
                <a:latin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::Sample&lt;size&gt; sample;</a:t>
            </a:r>
          </a:p>
          <a:p>
            <a:r>
              <a:rPr lang="en-US" sz="1600" dirty="0" smtClean="0">
                <a:latin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</a:rPr>
              <a:t>PixelSampler</a:t>
            </a:r>
            <a:r>
              <a:rPr lang="en-US" sz="1600" dirty="0" smtClean="0">
                <a:latin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</a:rPr>
              <a:t>Iterator</a:t>
            </a:r>
            <a:r>
              <a:rPr lang="en-US" sz="1600" dirty="0" smtClean="0">
                <a:latin typeface="Consolas" pitchFamily="49" charset="0"/>
              </a:rPr>
              <a:t>&lt;size&gt; it =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m_sampler.getIterator</a:t>
            </a:r>
            <a:r>
              <a:rPr lang="en-US" sz="1600" dirty="0" smtClean="0">
                <a:latin typeface="Consolas" pitchFamily="49" charset="0"/>
              </a:rPr>
              <a:t>&lt;size&gt;(clip);</a:t>
            </a:r>
          </a:p>
          <a:p>
            <a:r>
              <a:rPr lang="en-US" sz="1600" dirty="0" smtClean="0">
                <a:latin typeface="Consolas" pitchFamily="49" charset="0"/>
              </a:rPr>
              <a:t>    while(</a:t>
            </a:r>
            <a:r>
              <a:rPr lang="en-US" sz="1600" dirty="0" err="1" smtClean="0">
                <a:latin typeface="Consolas" pitchFamily="49" charset="0"/>
              </a:rPr>
              <a:t>it.getNextSample</a:t>
            </a:r>
            <a:r>
              <a:rPr lang="en-US" sz="1600" dirty="0" smtClean="0">
                <a:latin typeface="Consolas" pitchFamily="49" charset="0"/>
              </a:rPr>
              <a:t>(sample))</a:t>
            </a:r>
          </a:p>
          <a:p>
            <a:r>
              <a:rPr lang="bg-BG" sz="1600" dirty="0" smtClean="0">
                <a:latin typeface="Consolas" pitchFamily="49" charset="0"/>
              </a:rPr>
              <a:t>    {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RayPacket</a:t>
            </a:r>
            <a:r>
              <a:rPr lang="en-US" sz="1600" dirty="0" smtClean="0">
                <a:latin typeface="Consolas" pitchFamily="49" charset="0"/>
              </a:rPr>
              <a:t>&lt;size&gt; rays = </a:t>
            </a:r>
            <a:r>
              <a:rPr lang="en-US" sz="1600" dirty="0" err="1" smtClean="0">
                <a:latin typeface="Consolas" pitchFamily="49" charset="0"/>
              </a:rPr>
              <a:t>camera.genRay</a:t>
            </a:r>
            <a:r>
              <a:rPr lang="en-US" sz="1600" dirty="0" smtClean="0">
                <a:latin typeface="Consolas" pitchFamily="49" charset="0"/>
              </a:rPr>
              <a:t>(sample);</a:t>
            </a:r>
          </a:p>
          <a:p>
            <a:r>
              <a:rPr lang="en-US" sz="1600" dirty="0" smtClean="0">
                <a:latin typeface="Consolas" pitchFamily="49" charset="0"/>
              </a:rPr>
              <a:t>      Integrator::Color&lt;size&gt; color = </a:t>
            </a:r>
            <a:r>
              <a:rPr lang="en-US" sz="1600" dirty="0" err="1" smtClean="0">
                <a:latin typeface="Consolas" pitchFamily="49" charset="0"/>
              </a:rPr>
              <a:t>m_integrator.eval</a:t>
            </a:r>
            <a:r>
              <a:rPr lang="en-US" sz="1600" dirty="0" smtClean="0">
                <a:latin typeface="Consolas" pitchFamily="49" charset="0"/>
              </a:rPr>
              <a:t>(</a:t>
            </a:r>
          </a:p>
          <a:p>
            <a:r>
              <a:rPr lang="en-US" sz="1600" dirty="0" smtClean="0">
                <a:latin typeface="Consolas" pitchFamily="49" charset="0"/>
              </a:rPr>
              <a:t>        sample, rays, primitive, </a:t>
            </a:r>
            <a:r>
              <a:rPr lang="en-US" sz="1600" dirty="0" err="1" smtClean="0">
                <a:latin typeface="Consolas" pitchFamily="49" charset="0"/>
              </a:rPr>
              <a:t>intersector</a:t>
            </a:r>
            <a:r>
              <a:rPr lang="en-US" sz="1600" dirty="0" smtClean="0">
                <a:latin typeface="Consolas" pitchFamily="49" charset="0"/>
              </a:rPr>
              <a:t>, scene);</a:t>
            </a:r>
          </a:p>
          <a:p>
            <a:r>
              <a:rPr lang="en-US" sz="1600" dirty="0" smtClean="0">
                <a:latin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</a:rPr>
              <a:t>m_sampler.writeColor</a:t>
            </a:r>
            <a:r>
              <a:rPr lang="en-US" sz="1600" dirty="0" smtClean="0">
                <a:latin typeface="Consolas" pitchFamily="49" charset="0"/>
              </a:rPr>
              <a:t>(sample, color, </a:t>
            </a:r>
            <a:r>
              <a:rPr lang="en-US" sz="1600" dirty="0" err="1" smtClean="0">
                <a:latin typeface="Consolas" pitchFamily="49" charset="0"/>
              </a:rPr>
              <a:t>framebuffer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r>
              <a:rPr lang="bg-BG" sz="1600" dirty="0" smtClean="0">
                <a:latin typeface="Consolas" pitchFamily="49" charset="0"/>
              </a:rPr>
              <a:t>    }</a:t>
            </a:r>
          </a:p>
          <a:p>
            <a:r>
              <a:rPr lang="bg-BG" sz="1600" dirty="0" smtClean="0">
                <a:latin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</a:rPr>
              <a:t>  /* omitted: preprocess() function for pre-integration*/</a:t>
            </a:r>
          </a:p>
          <a:p>
            <a:r>
              <a:rPr lang="bg-BG" sz="1600" dirty="0" smtClean="0">
                <a:latin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73" y="2133590"/>
            <a:ext cx="7600977" cy="40862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>
                <a:latin typeface="Consolas" pitchFamily="49" charset="0"/>
              </a:rPr>
              <a:t>PinholeCamera</a:t>
            </a:r>
            <a:r>
              <a:rPr lang="en-US" dirty="0" smtClean="0">
                <a:latin typeface="Consolas" pitchFamily="49" charset="0"/>
              </a:rPr>
              <a:t> camera;</a:t>
            </a:r>
          </a:p>
          <a:p>
            <a:r>
              <a:rPr lang="en-US" dirty="0" err="1" smtClean="0">
                <a:latin typeface="Consolas" pitchFamily="49" charset="0"/>
              </a:rPr>
              <a:t>OpenGLFrameBuffer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BasicScene</a:t>
            </a:r>
            <a:r>
              <a:rPr lang="en-US" dirty="0" smtClean="0">
                <a:latin typeface="Consolas" pitchFamily="49" charset="0"/>
              </a:rPr>
              <a:t>&lt;Triangle&gt; scene; //initialization omitted</a:t>
            </a:r>
          </a:p>
          <a:p>
            <a:r>
              <a:rPr lang="en-US" dirty="0" smtClean="0">
                <a:latin typeface="Consolas" pitchFamily="49" charset="0"/>
              </a:rPr>
              <a:t>BVH&lt;Triangle&gt; tree;</a:t>
            </a:r>
          </a:p>
          <a:p>
            <a:r>
              <a:rPr lang="en-US" dirty="0" err="1" smtClean="0">
                <a:latin typeface="Consolas" pitchFamily="49" charset="0"/>
              </a:rPr>
              <a:t>BVHBuilder</a:t>
            </a:r>
            <a:r>
              <a:rPr lang="en-US" dirty="0" smtClean="0">
                <a:latin typeface="Consolas" pitchFamily="49" charset="0"/>
              </a:rPr>
              <a:t> builder;</a:t>
            </a:r>
          </a:p>
          <a:p>
            <a:r>
              <a:rPr lang="en-US" dirty="0" err="1" smtClean="0">
                <a:latin typeface="Consolas" pitchFamily="49" charset="0"/>
              </a:rPr>
              <a:t>BVHIntersector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</a:rPr>
              <a:t>PlueckerTriangleIntersector</a:t>
            </a:r>
            <a:r>
              <a:rPr lang="en-US" dirty="0" smtClean="0">
                <a:latin typeface="Consolas" pitchFamily="49" charset="0"/>
              </a:rPr>
              <a:t>&gt;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</a:rPr>
              <a:t>RayTracingRenderer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</a:rPr>
              <a:t>PixelCenterSampler</a:t>
            </a:r>
            <a:r>
              <a:rPr lang="en-US" dirty="0" smtClean="0">
                <a:latin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</a:rPr>
              <a:t>                   </a:t>
            </a:r>
            <a:r>
              <a:rPr lang="en-US" dirty="0" err="1" smtClean="0">
                <a:latin typeface="Consolas" pitchFamily="49" charset="0"/>
              </a:rPr>
              <a:t>DirectIlluminationIntegrator</a:t>
            </a:r>
            <a:r>
              <a:rPr lang="en-US" dirty="0" smtClean="0">
                <a:latin typeface="Consolas" pitchFamily="49" charset="0"/>
              </a:rPr>
              <a:t>&gt; renderer;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builder.build</a:t>
            </a:r>
            <a:r>
              <a:rPr lang="en-US" dirty="0" smtClean="0">
                <a:latin typeface="Consolas" pitchFamily="49" charset="0"/>
              </a:rPr>
              <a:t>(tree, </a:t>
            </a:r>
            <a:r>
              <a:rPr lang="en-US" dirty="0" err="1" smtClean="0">
                <a:latin typeface="Consolas" pitchFamily="49" charset="0"/>
              </a:rPr>
              <a:t>scene.prim.begin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scene.prim.end</a:t>
            </a:r>
            <a:r>
              <a:rPr lang="en-US" dirty="0" smtClean="0">
                <a:latin typeface="Consolas" pitchFamily="49" charset="0"/>
              </a:rPr>
              <a:t>());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renderer.render</a:t>
            </a:r>
            <a:r>
              <a:rPr lang="en-US" dirty="0" smtClean="0">
                <a:latin typeface="Consolas" pitchFamily="49" charset="0"/>
              </a:rPr>
              <a:t>&lt;64&gt;(scene, camera,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fb.getClipRegion</a:t>
            </a:r>
            <a:r>
              <a:rPr lang="en-US" dirty="0" smtClean="0">
                <a:latin typeface="Consolas" pitchFamily="49" charset="0"/>
              </a:rPr>
              <a:t>(),</a:t>
            </a:r>
          </a:p>
          <a:p>
            <a:r>
              <a:rPr lang="en-US" dirty="0" smtClean="0">
                <a:latin typeface="Consolas" pitchFamily="49" charset="0"/>
              </a:rPr>
              <a:t>                     tree,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);</a:t>
            </a:r>
            <a:endParaRPr lang="bg-BG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73" y="2133590"/>
            <a:ext cx="7600977" cy="40862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>
                <a:latin typeface="Consolas" pitchFamily="49" charset="0"/>
              </a:rPr>
              <a:t>PinholeCamera</a:t>
            </a:r>
            <a:r>
              <a:rPr lang="en-US" dirty="0" smtClean="0">
                <a:latin typeface="Consolas" pitchFamily="49" charset="0"/>
              </a:rPr>
              <a:t> camera;</a:t>
            </a:r>
          </a:p>
          <a:p>
            <a:r>
              <a:rPr lang="en-US" dirty="0" err="1" smtClean="0">
                <a:latin typeface="Consolas" pitchFamily="49" charset="0"/>
              </a:rPr>
              <a:t>OpenGLFrameBuffer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BasicScene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Triangle</a:t>
            </a:r>
            <a:r>
              <a:rPr lang="en-US" dirty="0" smtClean="0">
                <a:latin typeface="Consolas" pitchFamily="49" charset="0"/>
              </a:rPr>
              <a:t>&gt; scene; //initialization omitted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BVH&lt;Triangle&gt;    </a:t>
            </a:r>
            <a:r>
              <a:rPr lang="en-US" dirty="0" smtClean="0">
                <a:latin typeface="Consolas" pitchFamily="49" charset="0"/>
              </a:rPr>
              <a:t>tree;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BVHBuilder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en-US" dirty="0" smtClean="0">
                <a:latin typeface="Consolas" pitchFamily="49" charset="0"/>
              </a:rPr>
              <a:t> builder;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BVHIntersector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PlueckerTriangleIntersector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&gt;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</a:rPr>
              <a:t>RayTracingRenderer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</a:rPr>
              <a:t>PixelCenterSampler</a:t>
            </a:r>
            <a:r>
              <a:rPr lang="en-US" dirty="0" smtClean="0">
                <a:latin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</a:rPr>
              <a:t>                  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DirectIlluminationIntegrator</a:t>
            </a:r>
            <a:r>
              <a:rPr lang="en-US" dirty="0" smtClean="0">
                <a:latin typeface="Consolas" pitchFamily="49" charset="0"/>
              </a:rPr>
              <a:t>&gt; renderer;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builder.build</a:t>
            </a:r>
            <a:r>
              <a:rPr lang="en-US" dirty="0" smtClean="0">
                <a:latin typeface="Consolas" pitchFamily="49" charset="0"/>
              </a:rPr>
              <a:t>(tree, </a:t>
            </a:r>
            <a:r>
              <a:rPr lang="en-US" dirty="0" err="1" smtClean="0">
                <a:latin typeface="Consolas" pitchFamily="49" charset="0"/>
              </a:rPr>
              <a:t>scene.prim.begin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scene.prim.end</a:t>
            </a:r>
            <a:r>
              <a:rPr lang="en-US" dirty="0" smtClean="0">
                <a:latin typeface="Consolas" pitchFamily="49" charset="0"/>
              </a:rPr>
              <a:t>());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renderer.render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64</a:t>
            </a:r>
            <a:r>
              <a:rPr lang="en-US" dirty="0" smtClean="0">
                <a:latin typeface="Consolas" pitchFamily="49" charset="0"/>
              </a:rPr>
              <a:t>&gt;(scene, camera,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fb.getClipRegion</a:t>
            </a:r>
            <a:r>
              <a:rPr lang="en-US" dirty="0" smtClean="0">
                <a:latin typeface="Consolas" pitchFamily="49" charset="0"/>
              </a:rPr>
              <a:t>(),</a:t>
            </a:r>
          </a:p>
          <a:p>
            <a:r>
              <a:rPr lang="en-US" dirty="0" smtClean="0">
                <a:latin typeface="Consolas" pitchFamily="49" charset="0"/>
              </a:rPr>
              <a:t>                     tree,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);</a:t>
            </a:r>
            <a:endParaRPr lang="bg-BG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</a:t>
            </a:r>
            <a:endParaRPr lang="bg-BG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capable hardware</a:t>
            </a:r>
          </a:p>
          <a:p>
            <a:r>
              <a:rPr lang="en-US" dirty="0" smtClean="0"/>
              <a:t>Trend towards software-based graphics</a:t>
            </a:r>
          </a:p>
          <a:p>
            <a:pPr lvl="1"/>
            <a:r>
              <a:rPr lang="en-US" dirty="0" smtClean="0"/>
              <a:t>GPUs</a:t>
            </a:r>
          </a:p>
          <a:p>
            <a:pPr lvl="1"/>
            <a:r>
              <a:rPr lang="en-US" dirty="0" err="1" smtClean="0"/>
              <a:t>Larrabee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u="sng" dirty="0" smtClean="0"/>
              <a:t>fast</a:t>
            </a:r>
            <a:r>
              <a:rPr lang="en-US" dirty="0" smtClean="0"/>
              <a:t> and </a:t>
            </a:r>
            <a:r>
              <a:rPr lang="en-US" u="sng" dirty="0" smtClean="0"/>
              <a:t>flexible</a:t>
            </a:r>
            <a:r>
              <a:rPr lang="en-US" dirty="0" smtClean="0"/>
              <a:t> software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bg-BG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73" y="2133590"/>
            <a:ext cx="7600977" cy="40862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>
                <a:latin typeface="Consolas" pitchFamily="49" charset="0"/>
              </a:rPr>
              <a:t>PinholeCamera</a:t>
            </a:r>
            <a:r>
              <a:rPr lang="en-US" dirty="0" smtClean="0">
                <a:latin typeface="Consolas" pitchFamily="49" charset="0"/>
              </a:rPr>
              <a:t> camera;</a:t>
            </a:r>
          </a:p>
          <a:p>
            <a:r>
              <a:rPr lang="en-US" dirty="0" err="1" smtClean="0">
                <a:latin typeface="Consolas" pitchFamily="49" charset="0"/>
              </a:rPr>
              <a:t>OpenGLFrameBuffer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BasicScene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Point</a:t>
            </a:r>
            <a:r>
              <a:rPr lang="en-US" dirty="0" smtClean="0">
                <a:latin typeface="Consolas" pitchFamily="49" charset="0"/>
              </a:rPr>
              <a:t>&gt;    scene; //initialization omitted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LoDKdTree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&lt;Point&gt; </a:t>
            </a:r>
            <a:r>
              <a:rPr lang="en-US" dirty="0" smtClean="0">
                <a:latin typeface="Consolas" pitchFamily="49" charset="0"/>
              </a:rPr>
              <a:t>tree;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LoDKdTreeBuilder</a:t>
            </a:r>
            <a:r>
              <a:rPr lang="en-US" dirty="0" smtClean="0">
                <a:latin typeface="Consolas" pitchFamily="49" charset="0"/>
              </a:rPr>
              <a:t> builder;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LoDKdTreeIntersector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PointIntersector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&gt;     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</a:rPr>
              <a:t>RayTracingRenderer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</a:rPr>
              <a:t>PixelCenterSampler</a:t>
            </a:r>
            <a:r>
              <a:rPr lang="en-US" dirty="0" smtClean="0">
                <a:latin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</a:rPr>
              <a:t>                  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LoDIntegrator</a:t>
            </a:r>
            <a:r>
              <a:rPr lang="en-US" dirty="0" smtClean="0">
                <a:latin typeface="Consolas" pitchFamily="49" charset="0"/>
              </a:rPr>
              <a:t>&gt;                renderer;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builder.build</a:t>
            </a:r>
            <a:r>
              <a:rPr lang="en-US" dirty="0" smtClean="0">
                <a:latin typeface="Consolas" pitchFamily="49" charset="0"/>
              </a:rPr>
              <a:t>(tree, </a:t>
            </a:r>
            <a:r>
              <a:rPr lang="en-US" dirty="0" err="1" smtClean="0">
                <a:latin typeface="Consolas" pitchFamily="49" charset="0"/>
              </a:rPr>
              <a:t>scene.prim.begin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scene.prim.end</a:t>
            </a:r>
            <a:r>
              <a:rPr lang="en-US" dirty="0" smtClean="0">
                <a:latin typeface="Consolas" pitchFamily="49" charset="0"/>
              </a:rPr>
              <a:t>());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renderer.render</a:t>
            </a:r>
            <a:r>
              <a:rPr lang="en-US" dirty="0" smtClean="0">
                <a:latin typeface="Consolas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16</a:t>
            </a:r>
            <a:r>
              <a:rPr lang="en-US" dirty="0" smtClean="0">
                <a:latin typeface="Consolas" pitchFamily="49" charset="0"/>
              </a:rPr>
              <a:t>&gt;(scene, camera, </a:t>
            </a:r>
            <a:r>
              <a:rPr lang="en-US" dirty="0" err="1" smtClean="0">
                <a:latin typeface="Consolas" pitchFamily="49" charset="0"/>
              </a:rPr>
              <a:t>fb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fb.getClipRegion</a:t>
            </a:r>
            <a:r>
              <a:rPr lang="en-US" dirty="0" smtClean="0">
                <a:latin typeface="Consolas" pitchFamily="49" charset="0"/>
              </a:rPr>
              <a:t>(),</a:t>
            </a:r>
          </a:p>
          <a:p>
            <a:r>
              <a:rPr lang="en-US" dirty="0" smtClean="0">
                <a:latin typeface="Consolas" pitchFamily="49" charset="0"/>
              </a:rPr>
              <a:t>                     tree, </a:t>
            </a:r>
            <a:r>
              <a:rPr lang="en-US" dirty="0" err="1" smtClean="0">
                <a:latin typeface="Consolas" pitchFamily="49" charset="0"/>
              </a:rPr>
              <a:t>intersector</a:t>
            </a:r>
            <a:r>
              <a:rPr lang="en-US" dirty="0" smtClean="0">
                <a:latin typeface="Consolas" pitchFamily="49" charset="0"/>
              </a:rPr>
              <a:t>);</a:t>
            </a:r>
            <a:endParaRPr lang="bg-BG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bg-BG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42940" y="3286124"/>
          <a:ext cx="7786712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6678"/>
                <a:gridCol w="1946678"/>
                <a:gridCol w="1946678"/>
                <a:gridCol w="194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kd</a:t>
                      </a:r>
                      <a:r>
                        <a:rPr lang="en-US" baseline="0" dirty="0" smtClean="0"/>
                        <a:t>-tree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Sponza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Conference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Soda Hall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OpenRT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Manta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RTfact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642940" y="4803798"/>
          <a:ext cx="778671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6678"/>
                <a:gridCol w="1946678"/>
                <a:gridCol w="1946678"/>
                <a:gridCol w="194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frustum</a:t>
                      </a:r>
                      <a:r>
                        <a:rPr lang="en-US" baseline="0" dirty="0" smtClean="0"/>
                        <a:t> BVH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Sponza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Conference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Soda Hall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DynBVH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Manta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Arauna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RTfact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bg-B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85" y="857232"/>
            <a:ext cx="2081227" cy="20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8572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8572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bg-B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1214422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024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14298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571876"/>
            <a:ext cx="3252798" cy="325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3840" y="621508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(3.7M points)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513672" y="407194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Dragon (3.6M points)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3638543" y="3271837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(CT scan)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6215082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 (CT scan)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RTfact</a:t>
            </a:r>
          </a:p>
          <a:p>
            <a:pPr lvl="1"/>
            <a:r>
              <a:rPr lang="en-US" dirty="0" smtClean="0"/>
              <a:t>Generic ray tracing framework</a:t>
            </a:r>
          </a:p>
          <a:p>
            <a:pPr lvl="1"/>
            <a:r>
              <a:rPr lang="en-US" dirty="0" smtClean="0"/>
              <a:t>Composability and extensibility</a:t>
            </a:r>
          </a:p>
          <a:p>
            <a:pPr lvl="1"/>
            <a:r>
              <a:rPr lang="en-US" dirty="0" smtClean="0"/>
              <a:t>High performance</a:t>
            </a:r>
          </a:p>
          <a:p>
            <a:r>
              <a:rPr lang="en-US" dirty="0" smtClean="0"/>
              <a:t>Not a perfect solution</a:t>
            </a:r>
          </a:p>
          <a:p>
            <a:pPr lvl="1"/>
            <a:r>
              <a:rPr lang="en-US" dirty="0" smtClean="0"/>
              <a:t>Many language limitations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Release as open source</a:t>
            </a:r>
          </a:p>
          <a:p>
            <a:pPr lvl="1"/>
            <a:r>
              <a:rPr lang="en-US" dirty="0" smtClean="0"/>
              <a:t>Integrate into a scene graph library</a:t>
            </a:r>
          </a:p>
          <a:p>
            <a:pPr lvl="1"/>
            <a:r>
              <a:rPr lang="en-US" dirty="0" smtClean="0"/>
              <a:t>To be used in DFKI visualization center</a:t>
            </a:r>
          </a:p>
          <a:p>
            <a:pPr lvl="1"/>
            <a:r>
              <a:rPr lang="en-US" dirty="0" smtClean="0"/>
              <a:t>Explore other language approaches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86050" y="2857511"/>
            <a:ext cx="5286412" cy="27146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Questions?</a:t>
            </a:r>
            <a:endParaRPr lang="bg-BG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Ray Tracing Systems</a:t>
            </a:r>
            <a:endParaRPr 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gap between flexible and interactive systems</a:t>
            </a:r>
          </a:p>
          <a:p>
            <a:r>
              <a:rPr lang="en-US" dirty="0" smtClean="0"/>
              <a:t>Extreme examples</a:t>
            </a:r>
          </a:p>
          <a:p>
            <a:pPr lvl="1"/>
            <a:r>
              <a:rPr lang="en-US" dirty="0" smtClean="0"/>
              <a:t>PBRT [Pharr et al. 2004]</a:t>
            </a:r>
          </a:p>
          <a:p>
            <a:pPr lvl="2"/>
            <a:r>
              <a:rPr lang="en-US" dirty="0" smtClean="0"/>
              <a:t>Fine-grained abstractions</a:t>
            </a:r>
          </a:p>
          <a:p>
            <a:pPr lvl="2"/>
            <a:r>
              <a:rPr lang="en-US" dirty="0" smtClean="0"/>
              <a:t>Highly extensible</a:t>
            </a:r>
          </a:p>
          <a:p>
            <a:pPr lvl="2"/>
            <a:r>
              <a:rPr lang="en-US" dirty="0" smtClean="0"/>
              <a:t>Slow</a:t>
            </a:r>
          </a:p>
          <a:p>
            <a:pPr lvl="1"/>
            <a:r>
              <a:rPr lang="en-US" dirty="0" err="1" smtClean="0"/>
              <a:t>Arauna</a:t>
            </a:r>
            <a:r>
              <a:rPr lang="en-US" dirty="0" smtClean="0"/>
              <a:t> [</a:t>
            </a:r>
            <a:r>
              <a:rPr lang="en-US" dirty="0" err="1" smtClean="0"/>
              <a:t>Bikker</a:t>
            </a:r>
            <a:r>
              <a:rPr lang="en-US" dirty="0" smtClean="0"/>
              <a:t> 2007]</a:t>
            </a:r>
          </a:p>
          <a:p>
            <a:pPr lvl="2"/>
            <a:r>
              <a:rPr lang="en-US" dirty="0" smtClean="0"/>
              <a:t>High performance</a:t>
            </a:r>
          </a:p>
          <a:p>
            <a:pPr lvl="2"/>
            <a:r>
              <a:rPr lang="en-US" dirty="0" smtClean="0"/>
              <a:t>Fixed functionality</a:t>
            </a:r>
          </a:p>
          <a:p>
            <a:pPr lvl="2"/>
            <a:r>
              <a:rPr lang="en-US" dirty="0" smtClean="0"/>
              <a:t>Hand-optimized</a:t>
            </a:r>
          </a:p>
          <a:p>
            <a:r>
              <a:rPr lang="en-US" dirty="0" smtClean="0"/>
              <a:t>Ideally – both performance and flexibility</a:t>
            </a:r>
          </a:p>
          <a:p>
            <a:endParaRPr lang="en-US" dirty="0" smtClean="0"/>
          </a:p>
          <a:p>
            <a:pPr lvl="2"/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  <a:endParaRPr 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SIMD coding</a:t>
            </a:r>
          </a:p>
          <a:p>
            <a:r>
              <a:rPr lang="en-US" dirty="0" smtClean="0"/>
              <a:t>Automatic compiler techniques</a:t>
            </a:r>
          </a:p>
          <a:p>
            <a:r>
              <a:rPr lang="en-US" dirty="0" smtClean="0"/>
              <a:t>Object-oriented programming</a:t>
            </a:r>
          </a:p>
          <a:p>
            <a:r>
              <a:rPr lang="en-US" dirty="0" smtClean="0"/>
              <a:t>Domain-specific languages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Approaches</a:t>
            </a:r>
            <a:endParaRPr lang="bg-BG" smtClean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coding (e.g. SSE intrinsics)</a:t>
            </a:r>
          </a:p>
          <a:p>
            <a:pPr lvl="1"/>
            <a:r>
              <a:rPr lang="en-US" dirty="0" smtClean="0"/>
              <a:t>Best possible performance</a:t>
            </a:r>
          </a:p>
          <a:p>
            <a:pPr lvl="1"/>
            <a:r>
              <a:rPr lang="en-US" dirty="0" smtClean="0"/>
              <a:t>Full control of what gets executed</a:t>
            </a:r>
          </a:p>
          <a:p>
            <a:pPr lvl="1"/>
            <a:r>
              <a:rPr lang="en-US" dirty="0" smtClean="0"/>
              <a:t>Sensitive to small changes</a:t>
            </a:r>
          </a:p>
          <a:p>
            <a:pPr lvl="1"/>
            <a:r>
              <a:rPr lang="en-US" dirty="0" smtClean="0"/>
              <a:t>Unintuitive programming model</a:t>
            </a:r>
          </a:p>
          <a:p>
            <a:pPr lvl="1"/>
            <a:r>
              <a:rPr lang="en-US" dirty="0" smtClean="0"/>
              <a:t>Modern day assembly language</a:t>
            </a:r>
          </a:p>
          <a:p>
            <a:pPr lvl="1"/>
            <a:r>
              <a:rPr lang="en-US" dirty="0" smtClean="0"/>
              <a:t>Not portable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 the Lower Level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Approaches</a:t>
            </a:r>
            <a:endParaRPr lang="bg-BG" smtClean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Rely on compilers</a:t>
            </a:r>
          </a:p>
          <a:p>
            <a:pPr lvl="1"/>
            <a:r>
              <a:rPr lang="en-US" dirty="0" smtClean="0"/>
              <a:t>The ideal solution</a:t>
            </a:r>
          </a:p>
          <a:p>
            <a:pPr lvl="1"/>
            <a:r>
              <a:rPr lang="en-US" dirty="0" smtClean="0"/>
              <a:t>Do not have enough context</a:t>
            </a:r>
          </a:p>
          <a:p>
            <a:pPr lvl="2"/>
            <a:r>
              <a:rPr lang="en-US" dirty="0" smtClean="0"/>
              <a:t>Application-specific optimizations?</a:t>
            </a:r>
          </a:p>
          <a:p>
            <a:pPr lvl="2"/>
            <a:r>
              <a:rPr lang="en-US" dirty="0" smtClean="0"/>
              <a:t>Automatic parallelization?</a:t>
            </a:r>
          </a:p>
          <a:p>
            <a:pPr lvl="1"/>
            <a:r>
              <a:rPr lang="en-US" dirty="0" smtClean="0"/>
              <a:t>No signs for getting smart enough soon</a:t>
            </a:r>
            <a:endParaRPr lang="bg-BG" dirty="0" smtClean="0"/>
          </a:p>
        </p:txBody>
      </p:sp>
      <p:sp>
        <p:nvSpPr>
          <p:cNvPr id="6148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 the Lower Level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Approaches</a:t>
            </a:r>
            <a:endParaRPr lang="bg-BG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963056" cy="5357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Run-time flexibility</a:t>
            </a:r>
          </a:p>
          <a:p>
            <a:pPr lvl="1"/>
            <a:r>
              <a:rPr lang="en-US" dirty="0" smtClean="0"/>
              <a:t>Late binding - virtual functions</a:t>
            </a:r>
          </a:p>
          <a:p>
            <a:r>
              <a:rPr lang="en-US" dirty="0" smtClean="0"/>
              <a:t>Good when types are unknown at compile time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Coupling of algorithms and data structures</a:t>
            </a:r>
          </a:p>
          <a:p>
            <a:pPr lvl="2"/>
            <a:r>
              <a:rPr lang="en-US" dirty="0" smtClean="0"/>
              <a:t>Different existing algorithms for the same structure (and vice versa)</a:t>
            </a:r>
          </a:p>
          <a:p>
            <a:pPr lvl="1"/>
            <a:r>
              <a:rPr lang="en-US" dirty="0" smtClean="0"/>
              <a:t>Large run-time overhead at a fine granularity</a:t>
            </a:r>
          </a:p>
          <a:p>
            <a:pPr lvl="2"/>
            <a:r>
              <a:rPr lang="en-US" dirty="0" smtClean="0"/>
              <a:t>Special-case code</a:t>
            </a:r>
          </a:p>
          <a:p>
            <a:pPr lvl="2"/>
            <a:r>
              <a:rPr lang="en-US" dirty="0" smtClean="0"/>
              <a:t>Disables optimizations</a:t>
            </a:r>
          </a:p>
          <a:p>
            <a:pPr lvl="1">
              <a:buFont typeface="Wingdings" pitchFamily="2" charset="2"/>
              <a:buChar char=""/>
            </a:pPr>
            <a:r>
              <a:rPr lang="en-US" dirty="0" smtClean="0"/>
              <a:t>Used only at coarse level (e.g. Manta)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Object-oriented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2215</TotalTime>
  <Words>4268</Words>
  <Application>Microsoft Office PowerPoint</Application>
  <PresentationFormat>On-screen Show (4:3)</PresentationFormat>
  <Paragraphs>818</Paragraphs>
  <Slides>44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Verve</vt:lpstr>
      <vt:lpstr>Custom Design</vt:lpstr>
      <vt:lpstr>RTfact: Concepts for Generic and High Performance Ray Tracing</vt:lpstr>
      <vt:lpstr>PowerPoint Presentation</vt:lpstr>
      <vt:lpstr>Trends</vt:lpstr>
      <vt:lpstr>Trends</vt:lpstr>
      <vt:lpstr>Existing Ray Tracing Systems</vt:lpstr>
      <vt:lpstr>Possible Approaches</vt:lpstr>
      <vt:lpstr>Possible Approaches</vt:lpstr>
      <vt:lpstr>Possible Approaches</vt:lpstr>
      <vt:lpstr>Possible Approaches</vt:lpstr>
      <vt:lpstr>Possible Approaches</vt:lpstr>
      <vt:lpstr>Requirements</vt:lpstr>
      <vt:lpstr>Generic Programming</vt:lpstr>
      <vt:lpstr>Generic Programming</vt:lpstr>
      <vt:lpstr>RTfact</vt:lpstr>
      <vt:lpstr>Generic SIMD Primitives</vt:lpstr>
      <vt:lpstr>PowerPoint Presentation</vt:lpstr>
      <vt:lpstr>PowerPoint Presentation</vt:lpstr>
      <vt:lpstr>PowerPoint Presentation</vt:lpstr>
      <vt:lpstr>PowerPoint Presentation</vt:lpstr>
      <vt:lpstr>Rays and Ray Packets</vt:lpstr>
      <vt:lpstr>Algorithms and Data Structures</vt:lpstr>
      <vt:lpstr>PowerPoint Presentation</vt:lpstr>
      <vt:lpstr>PowerPoint Presentation</vt:lpstr>
      <vt:lpstr>PowerPoint Presentation</vt:lpstr>
      <vt:lpstr>PowerPoint Presentation</vt:lpstr>
      <vt:lpstr>Algorithms and Data Structures</vt:lpstr>
      <vt:lpstr>Rendering Components</vt:lpstr>
      <vt:lpstr>PowerPoint Presentation</vt:lpstr>
      <vt:lpstr>PowerPoint Presentation</vt:lpstr>
      <vt:lpstr>PowerPoint Presentation</vt:lpstr>
      <vt:lpstr>Rendering Pipelines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It All Together</vt:lpstr>
      <vt:lpstr>Putting It All Together</vt:lpstr>
      <vt:lpstr>Putting It All Together</vt:lpstr>
      <vt:lpstr>Performance</vt:lpstr>
      <vt:lpstr>Applications</vt:lpstr>
      <vt:lpstr>Conclusions and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RTfact: Concepts for Generic and High Performance Ray Tracing</dc:title>
  <dc:creator>Iliyan</dc:creator>
  <cp:lastModifiedBy>Iliyan</cp:lastModifiedBy>
  <cp:revision>144</cp:revision>
  <dcterms:created xsi:type="dcterms:W3CDTF">2008-08-05T00:16:11Z</dcterms:created>
  <dcterms:modified xsi:type="dcterms:W3CDTF">2012-08-19T09:24:53Z</dcterms:modified>
</cp:coreProperties>
</file>