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20" r:id="rId2"/>
    <p:sldMasterId id="2147483729" r:id="rId3"/>
  </p:sldMasterIdLst>
  <p:notesMasterIdLst>
    <p:notesMasterId r:id="rId22"/>
  </p:notesMasterIdLst>
  <p:sldIdLst>
    <p:sldId id="450" r:id="rId4"/>
    <p:sldId id="470" r:id="rId5"/>
    <p:sldId id="474" r:id="rId6"/>
    <p:sldId id="458" r:id="rId7"/>
    <p:sldId id="477" r:id="rId8"/>
    <p:sldId id="476" r:id="rId9"/>
    <p:sldId id="462" r:id="rId10"/>
    <p:sldId id="475" r:id="rId11"/>
    <p:sldId id="473" r:id="rId12"/>
    <p:sldId id="464" r:id="rId13"/>
    <p:sldId id="465" r:id="rId14"/>
    <p:sldId id="467" r:id="rId15"/>
    <p:sldId id="466" r:id="rId16"/>
    <p:sldId id="468" r:id="rId17"/>
    <p:sldId id="454" r:id="rId18"/>
    <p:sldId id="452" r:id="rId19"/>
    <p:sldId id="451" r:id="rId20"/>
    <p:sldId id="409" r:id="rId21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AF522D5E-FF3F-46C6-B998-16E9C0F51279}">
          <p14:sldIdLst>
            <p14:sldId id="450"/>
            <p14:sldId id="470"/>
            <p14:sldId id="474"/>
            <p14:sldId id="458"/>
            <p14:sldId id="477"/>
            <p14:sldId id="476"/>
            <p14:sldId id="462"/>
            <p14:sldId id="475"/>
            <p14:sldId id="473"/>
            <p14:sldId id="464"/>
            <p14:sldId id="465"/>
            <p14:sldId id="467"/>
            <p14:sldId id="466"/>
            <p14:sldId id="468"/>
            <p14:sldId id="454"/>
            <p14:sldId id="452"/>
            <p14:sldId id="451"/>
            <p14:sldId id="40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D703"/>
    <a:srgbClr val="D4AC2C"/>
    <a:srgbClr val="B69C4A"/>
    <a:srgbClr val="2FA641"/>
    <a:srgbClr val="ED2F33"/>
    <a:srgbClr val="2F98DB"/>
    <a:srgbClr val="FDCD03"/>
    <a:srgbClr val="C0E498"/>
    <a:srgbClr val="D0EBB3"/>
    <a:srgbClr val="A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88458" autoAdjust="0"/>
  </p:normalViewPr>
  <p:slideViewPr>
    <p:cSldViewPr>
      <p:cViewPr varScale="1">
        <p:scale>
          <a:sx n="119" d="100"/>
          <a:sy n="119" d="100"/>
        </p:scale>
        <p:origin x="-1404" y="-156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364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CB382B6-8BD2-467F-AA53-B4D405CC8896}" type="datetimeFigureOut">
              <a:rPr lang="bg-BG"/>
              <a:pPr>
                <a:defRPr/>
              </a:pPr>
              <a:t>19.8.2012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bg-BG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ADDBDE-B1B7-4D15-9AE0-51FFA4A85B2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7062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charset="0"/>
              <a:buNone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ADDBDE-B1B7-4D15-9AE0-51FFA4A85B27}" type="slidenum">
              <a:rPr lang="bg-BG" smtClean="0"/>
              <a:pPr>
                <a:defRPr/>
              </a:pPr>
              <a:t>1</a:t>
            </a:fld>
            <a:endParaRPr 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ADDBDE-B1B7-4D15-9AE0-51FFA4A85B27}" type="slidenum">
              <a:rPr lang="bg-BG" smtClean="0"/>
              <a:pPr>
                <a:defRPr/>
              </a:pPr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2623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328" y="2132856"/>
            <a:ext cx="5989344" cy="2273634"/>
          </a:xfrm>
          <a:prstGeom prst="rect">
            <a:avLst/>
          </a:prstGeom>
        </p:spPr>
        <p:txBody>
          <a:bodyPr vert="horz" wrap="square" lIns="180000" tIns="0" rIns="90000" bIns="0" rtlCol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>
            <a:lvl1pPr algn="ctr">
              <a:defRPr lang="bg-BG" sz="4200" i="0" u="none" strike="noStrike" cap="none" spc="0" normalizeH="0" baseline="0" dirty="0">
                <a:uLnTx/>
                <a:uFillTx/>
              </a:defRPr>
            </a:lvl1pPr>
          </a:lstStyle>
          <a:p>
            <a:pPr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992874" y="4593668"/>
            <a:ext cx="5158252" cy="1571636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algn="ctr">
              <a:buFontTx/>
              <a:buNone/>
              <a:defRPr kumimoji="0" lang="en-US" sz="3000" b="1" kern="1200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17000"/>
                    </a:prstClr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553850" y="1556792"/>
            <a:ext cx="6036300" cy="1709726"/>
          </a:xfrm>
          <a:prstGeom prst="rect">
            <a:avLst/>
          </a:prstGeom>
        </p:spPr>
        <p:txBody>
          <a:bodyPr vert="horz" wrap="square" lIns="180000" tIns="0" rIns="90000" bIns="0" rtlCol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Thank you!</a:t>
            </a:r>
            <a:endParaRPr kumimoji="0" lang="bg-BG" sz="6600" b="1" i="0" u="none" strike="noStrike" kern="1200" cap="none" spc="0" normalizeH="0" baseline="0" noProof="0" dirty="0">
              <a:ln w="6350"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3748" y="4077072"/>
            <a:ext cx="4536504" cy="491582"/>
          </a:xfrm>
          <a:prstGeom prst="rect">
            <a:avLst/>
          </a:prstGeom>
        </p:spPr>
        <p:txBody>
          <a:bodyPr lIns="144000" tIns="0" bIns="0" anchor="ctr" anchorCtr="0">
            <a:noAutofit/>
            <a:scene3d>
              <a:camera prst="orthographicFront"/>
              <a:lightRig rig="threePt" dir="t"/>
            </a:scene3d>
            <a:sp3d extrusionH="57150" contourW="12700">
              <a:bevelT w="12700" h="12700"/>
              <a:contourClr>
                <a:srgbClr val="434343"/>
              </a:contourClr>
            </a:sp3d>
          </a:bodyPr>
          <a:lstStyle>
            <a:lvl1pPr marL="448056" lvl="0" indent="-384048" algn="ctr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Tx/>
              <a:buNone/>
              <a:defRPr kumimoji="0" sz="3000" b="1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75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67000"/>
                    </a:prstClr>
                  </a:outerShdw>
                </a:effectLst>
                <a:latin typeface="Calibri" pitchFamily="34" charset="0"/>
                <a:cs typeface="+mn-cs"/>
              </a:defRPr>
            </a:lvl1pPr>
            <a:lvl2pPr marL="822960" indent="-28575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>
                <a:latin typeface="+mn-lt"/>
                <a:cs typeface="+mn-cs"/>
              </a:defRPr>
            </a:lvl2pPr>
            <a:lvl3pPr marL="1106424" indent="-22860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>
                <a:latin typeface="+mn-lt"/>
                <a:cs typeface="+mn-cs"/>
              </a:defRPr>
            </a:lvl3pPr>
            <a:lvl4pPr indent="-210312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>
                <a:latin typeface="+mn-lt"/>
                <a:cs typeface="+mn-cs"/>
              </a:defRPr>
            </a:lvl4pPr>
            <a:lvl5pPr marL="1600200" indent="-210312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>
                <a:latin typeface="+mn-lt"/>
                <a:cs typeface="+mn-cs"/>
              </a:defRPr>
            </a:lvl5pPr>
            <a:lvl6pPr marL="1828800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>
                <a:latin typeface="+mn-lt"/>
                <a:cs typeface="+mn-cs"/>
              </a:defRPr>
            </a:lvl6pPr>
            <a:lvl7pPr marL="2084832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7pPr>
            <a:lvl8pPr marL="22860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8pPr>
            <a:lvl9pPr marL="25146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>
                <a:latin typeface="+mn-lt"/>
                <a:cs typeface="+mn-cs"/>
              </a:defRPr>
            </a:lvl9pPr>
          </a:lstStyle>
          <a:p>
            <a:pPr lvl="0"/>
            <a:r>
              <a:rPr lang="en-US" dirty="0" smtClean="0">
                <a:gradFill>
                  <a:gsLst>
                    <a:gs pos="0">
                      <a:schemeClr val="tx1">
                        <a:alpha val="15000"/>
                      </a:schemeClr>
                    </a:gs>
                    <a:gs pos="6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35000"/>
                    </a:prstClr>
                  </a:outerShdw>
                </a:effectLst>
              </a:rPr>
              <a:t>Iliyan Georgiev</a:t>
            </a:r>
            <a:endParaRPr lang="bg-BG" dirty="0">
              <a:gradFill>
                <a:gsLst>
                  <a:gs pos="0">
                    <a:schemeClr val="tx1">
                      <a:alpha val="15000"/>
                    </a:schemeClr>
                  </a:gs>
                  <a:gs pos="6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35000"/>
                  </a:prstClr>
                </a:outerShdw>
              </a:effectLst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20389" y="5862766"/>
            <a:ext cx="4703222" cy="806594"/>
            <a:chOff x="2085306" y="5360023"/>
            <a:chExt cx="4703222" cy="806594"/>
          </a:xfrm>
          <a:noFill/>
        </p:grpSpPr>
        <p:pic>
          <p:nvPicPr>
            <p:cNvPr id="5" name="Picture 4" descr="D:\Presentations\UdS logo.emf"/>
            <p:cNvPicPr>
              <a:picLocks noChangeAspect="1" noChangeArrowheads="1"/>
            </p:cNvPicPr>
            <p:nvPr userDrawn="1"/>
          </p:nvPicPr>
          <p:blipFill>
            <a:blip r:embed="rId3" cstate="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306" y="5360023"/>
              <a:ext cx="2016224" cy="806594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166" y="5394946"/>
              <a:ext cx="2535362" cy="71466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11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5397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168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54040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2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6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D7B340-A5F9-436A-8B59-FCB863B6E18F}" type="datetimeFigureOut">
              <a:rPr lang="en-US"/>
              <a:pPr/>
              <a:t>19.08.2012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9A3EAF4-2563-4384-B700-099A401D7B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89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25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34" r:id="rId2"/>
  </p:sldLayoutIdLs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2" y="0"/>
            <a:ext cx="9144000" cy="1044484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31000">
                <a:schemeClr val="tx1">
                  <a:alpha val="0"/>
                </a:schemeClr>
              </a:gs>
              <a:gs pos="60000">
                <a:schemeClr val="tx1">
                  <a:alpha val="8000"/>
                </a:schemeClr>
              </a:gs>
              <a:gs pos="61000">
                <a:schemeClr val="tx1">
                  <a:alpha val="1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50800" dir="5400000" sx="101000" sy="10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Title Placeholder 19"/>
          <p:cNvSpPr>
            <a:spLocks noGrp="1"/>
          </p:cNvSpPr>
          <p:nvPr>
            <p:ph type="title"/>
          </p:nvPr>
        </p:nvSpPr>
        <p:spPr>
          <a:xfrm>
            <a:off x="0" y="0"/>
            <a:ext cx="7524750" cy="609600"/>
          </a:xfrm>
          <a:prstGeom prst="rect">
            <a:avLst/>
          </a:prstGeom>
        </p:spPr>
        <p:txBody>
          <a:bodyPr vert="horz" wrap="square" lIns="180000" tIns="0" rIns="90000" bIns="0" rtlCol="0" anchor="b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809780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35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392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</p:sldLayoutIdLst>
  <p:timing>
    <p:tnLst>
      <p:par>
        <p:cTn id="1" dur="indefinite" restart="never" nodeType="tmRoot"/>
      </p:par>
    </p:tnLst>
  </p:timing>
  <p:hf sldNum="0" hdr="0"/>
  <p:txStyles>
    <p:titleStyle>
      <a:lvl1pPr marL="0" algn="l" rtl="0" eaLnBrk="1" latinLnBrk="0" hangingPunct="1">
        <a:spcBef>
          <a:spcPct val="0"/>
        </a:spcBef>
        <a:buFont typeface="Arial" pitchFamily="34" charset="0"/>
        <a:buNone/>
        <a:defRPr kumimoji="0" sz="3600" b="1" kern="1200">
          <a:ln w="6350">
            <a:noFill/>
          </a:ln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5786" y="2276872"/>
            <a:ext cx="7572428" cy="2273634"/>
          </a:xfrm>
        </p:spPr>
        <p:txBody>
          <a:bodyPr/>
          <a:lstStyle/>
          <a:p>
            <a:r>
              <a:rPr lang="en-US" dirty="0" smtClean="0"/>
              <a:t>Bidirectional Light Transport</a:t>
            </a:r>
            <a:br>
              <a:rPr lang="en-US" dirty="0" smtClean="0"/>
            </a:br>
            <a:r>
              <a:rPr lang="en-US" dirty="0" smtClean="0"/>
              <a:t>with Vertex Merging</a:t>
            </a:r>
            <a:endParaRPr lang="bg-BG" dirty="0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92874" y="4593668"/>
            <a:ext cx="5158252" cy="1571636"/>
          </a:xfrm>
        </p:spPr>
        <p:txBody>
          <a:bodyPr/>
          <a:lstStyle/>
          <a:p>
            <a:r>
              <a:rPr lang="en-US" dirty="0" smtClean="0"/>
              <a:t>SIGGRAPH Asia 2011</a:t>
            </a:r>
          </a:p>
          <a:p>
            <a:r>
              <a:rPr lang="en-US" sz="1800" dirty="0" smtClean="0"/>
              <a:t>technical sketch</a:t>
            </a:r>
            <a:endParaRPr lang="bg-BG" sz="1800" dirty="0"/>
          </a:p>
        </p:txBody>
      </p:sp>
      <p:pic>
        <p:nvPicPr>
          <p:cNvPr id="5" name="Picture 2" descr="N:\Business Unit 3 - Health. Imaging\SIGGRAPH Asia 2011\Marketing\For Presenters\4-3 Graphics - FA\SA11 1532x1152px Slid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1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Technique comparison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Diffuse interactions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1051560"/>
            <a:ext cx="6876256" cy="5540400"/>
          </a:xfrm>
        </p:spPr>
        <p:txBody>
          <a:bodyPr/>
          <a:lstStyle/>
          <a:p>
            <a:r>
              <a:rPr lang="en-US" dirty="0" smtClean="0"/>
              <a:t>Observation</a:t>
            </a:r>
          </a:p>
          <a:p>
            <a:pPr lvl="1"/>
            <a:endParaRPr lang="en-US" sz="1200" dirty="0" smtClean="0"/>
          </a:p>
          <a:p>
            <a:pPr lvl="1"/>
            <a:r>
              <a:rPr lang="en-US" dirty="0" smtClean="0"/>
              <a:t> </a:t>
            </a:r>
          </a:p>
          <a:p>
            <a:pPr lvl="1"/>
            <a:endParaRPr lang="en-US" sz="1600" dirty="0" smtClean="0"/>
          </a:p>
          <a:p>
            <a:pPr lvl="1"/>
            <a:r>
              <a:rPr lang="en-US" dirty="0" smtClean="0"/>
              <a:t> </a:t>
            </a:r>
          </a:p>
          <a:p>
            <a:pPr lvl="1"/>
            <a:endParaRPr lang="en-US" sz="2800" dirty="0" smtClean="0"/>
          </a:p>
          <a:p>
            <a:pPr>
              <a:buFont typeface="Wingdings" pitchFamily="2" charset="2"/>
              <a:buChar char="ð"/>
            </a:pPr>
            <a:r>
              <a:rPr lang="en-US" dirty="0" smtClean="0"/>
              <a:t>VC – </a:t>
            </a:r>
            <a:r>
              <a:rPr lang="en-US" dirty="0" smtClean="0">
                <a:solidFill>
                  <a:srgbClr val="FFC000"/>
                </a:solidFill>
              </a:rPr>
              <a:t>orders of magnitude </a:t>
            </a:r>
            <a:r>
              <a:rPr lang="en-US" dirty="0" smtClean="0"/>
              <a:t>higher PDF</a:t>
            </a:r>
          </a:p>
          <a:p>
            <a:pPr>
              <a:buFont typeface="Wingdings" pitchFamily="2" charset="2"/>
              <a:buChar char="ð"/>
            </a:pPr>
            <a:r>
              <a:rPr lang="en-US" dirty="0" smtClean="0"/>
              <a:t>VM not robust for diffuse transport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689435" y="1412776"/>
            <a:ext cx="3206490" cy="2021793"/>
            <a:chOff x="5493774" y="3762150"/>
            <a:chExt cx="3402152" cy="2145164"/>
          </a:xfrm>
        </p:grpSpPr>
        <p:sp>
          <p:nvSpPr>
            <p:cNvPr id="6" name="Rectangle 5"/>
            <p:cNvSpPr/>
            <p:nvPr/>
          </p:nvSpPr>
          <p:spPr>
            <a:xfrm>
              <a:off x="5493774" y="3762150"/>
              <a:ext cx="3402152" cy="2145164"/>
            </a:xfrm>
            <a:prstGeom prst="rect">
              <a:avLst/>
            </a:prstGeom>
            <a:solidFill>
              <a:schemeClr val="tx1">
                <a:alpha val="77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2" descr="C:\Users\Iliyan\Desktop\g8694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" r="76572"/>
            <a:stretch/>
          </p:blipFill>
          <p:spPr bwMode="auto">
            <a:xfrm>
              <a:off x="5595257" y="3852877"/>
              <a:ext cx="1734000" cy="2004376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Iliyan\Desktop\g8694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44" b="81204"/>
            <a:stretch/>
          </p:blipFill>
          <p:spPr bwMode="auto">
            <a:xfrm>
              <a:off x="7471372" y="3852879"/>
              <a:ext cx="1336466" cy="376750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Iliyan\Desktop\g8694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69" t="39603" b="34751"/>
            <a:stretch/>
          </p:blipFill>
          <p:spPr bwMode="auto">
            <a:xfrm>
              <a:off x="7473368" y="4298515"/>
              <a:ext cx="1334470" cy="514027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13632" y="1676660"/>
                <a:ext cx="4971450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VM</m:t>
                          </m:r>
                        </m:sub>
                      </m:sSub>
                      <m:r>
                        <a:rPr lang="en-US" sz="24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 </m:t>
                      </m:r>
                      <m:r>
                        <a:rPr lang="en-US" sz="240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24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 </m:t>
                      </m:r>
                      <m:sSub>
                        <m:sSub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VC</m:t>
                          </m:r>
                        </m:sub>
                      </m:sSub>
                      <m:r>
                        <a:rPr lang="en-US" sz="240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⋅</m:t>
                      </m:r>
                      <m:r>
                        <a:rPr lang="en-US" sz="24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32" y="1676660"/>
                <a:ext cx="4971450" cy="833433"/>
              </a:xfrm>
              <a:prstGeom prst="rect">
                <a:avLst/>
              </a:prstGeom>
              <a:blipFill rotWithShape="1">
                <a:blip r:embed="rId3"/>
                <a:stretch>
                  <a:fillRect b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13632" y="2584842"/>
                <a:ext cx="4971450" cy="730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itchFamily="18" charset="0"/>
                            <a:ea typeface="Cambria Math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itchFamily="18" charset="0"/>
                            <a:ea typeface="Cambria Math" pitchFamily="18" charset="0"/>
                          </a:rPr>
                          <m:t>VM</m:t>
                        </m:r>
                      </m:sub>
                    </m:sSub>
                    <m:r>
                      <a:rPr lang="en-US" sz="24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a:rPr lang="en-US" sz="240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rPr>
                      <m:t>∝</m:t>
                    </m:r>
                  </m:oMath>
                </a14:m>
                <a:r>
                  <a:rPr 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itchFamily="18" charset="0"/>
                            <a:ea typeface="Cambria Math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itchFamily="18" charset="0"/>
                            <a:ea typeface="Cambria Math" pitchFamily="18" charset="0"/>
                          </a:rPr>
                          <m:t>US</m:t>
                        </m:r>
                      </m:sub>
                    </m:sSub>
                    <m:r>
                      <a:rPr lang="en-US" sz="24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⋅</m:t>
                    </m:r>
                    <m:r>
                      <a:rPr lang="en-US" sz="24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en-US" sz="24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  <m:t>𝑟𝑒𝑔𝑖𝑜𝑛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  <m:t>𝑙𝑖𝑔h𝑡</m:t>
                            </m:r>
                          </m:sub>
                        </m:sSub>
                      </m:den>
                    </m:f>
                  </m:oMath>
                </a14:m>
                <a:endParaRPr lang="en-US" sz="2400" b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32" y="2584842"/>
                <a:ext cx="4971450" cy="7302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D:\Dropbox\Presentations\SIGGRAPH_Asia_2011\Images\VCV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1"/>
          <a:stretch/>
        </p:blipFill>
        <p:spPr bwMode="auto">
          <a:xfrm>
            <a:off x="6602219" y="4454776"/>
            <a:ext cx="2293706" cy="22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7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Technique comparison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Specular-diffuse-specular </a:t>
            </a:r>
            <a:r>
              <a:rPr lang="en-US" dirty="0" smtClean="0"/>
              <a:t>transport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-1" y="1051560"/>
            <a:ext cx="9136743" cy="5540400"/>
          </a:xfrm>
        </p:spPr>
        <p:txBody>
          <a:bodyPr>
            <a:normAutofit/>
          </a:bodyPr>
          <a:lstStyle/>
          <a:p>
            <a:r>
              <a:rPr lang="en-US" dirty="0" smtClean="0"/>
              <a:t>Observation</a:t>
            </a:r>
          </a:p>
          <a:p>
            <a:pPr lvl="1"/>
            <a:endParaRPr lang="en-US" sz="1200" dirty="0" smtClean="0"/>
          </a:p>
          <a:p>
            <a:pPr lvl="1"/>
            <a:r>
              <a:rPr lang="en-US" dirty="0" smtClean="0"/>
              <a:t> </a:t>
            </a:r>
          </a:p>
          <a:p>
            <a:pPr lvl="1"/>
            <a:endParaRPr lang="en-US" sz="1600" dirty="0" smtClean="0"/>
          </a:p>
          <a:p>
            <a:pPr lvl="1"/>
            <a:r>
              <a:rPr lang="en-US" dirty="0" smtClean="0"/>
              <a:t> </a:t>
            </a:r>
            <a:endParaRPr lang="en-US" sz="2000" dirty="0" smtClean="0"/>
          </a:p>
          <a:p>
            <a:pPr lvl="1"/>
            <a:endParaRPr lang="en-US" sz="1800" dirty="0" smtClean="0"/>
          </a:p>
          <a:p>
            <a:pPr>
              <a:buFont typeface="Wingdings" pitchFamily="2" charset="2"/>
              <a:buChar char="ð"/>
            </a:pPr>
            <a:r>
              <a:rPr lang="en-US" dirty="0" smtClean="0"/>
              <a:t>VM – </a:t>
            </a:r>
            <a:r>
              <a:rPr lang="en-US" dirty="0" smtClean="0">
                <a:solidFill>
                  <a:srgbClr val="FFC000"/>
                </a:solidFill>
              </a:rPr>
              <a:t>not</a:t>
            </a:r>
            <a:r>
              <a:rPr lang="en-US" dirty="0" smtClean="0"/>
              <a:t> more robust</a:t>
            </a:r>
          </a:p>
          <a:p>
            <a:pPr>
              <a:buSzPct val="100000"/>
              <a:buFont typeface="Wingdings" pitchFamily="2" charset="2"/>
              <a:buChar char="G"/>
            </a:pPr>
            <a:r>
              <a:rPr lang="en-US" dirty="0" smtClean="0"/>
              <a:t>Path reuse – key to efficiency!</a:t>
            </a:r>
          </a:p>
          <a:p>
            <a:pPr lvl="1"/>
            <a:r>
              <a:rPr lang="en-US" dirty="0" smtClean="0"/>
              <a:t>US – cannot</a:t>
            </a:r>
          </a:p>
          <a:p>
            <a:pPr lvl="1"/>
            <a:r>
              <a:rPr lang="en-US" dirty="0" smtClean="0"/>
              <a:t>VC – costly (e.g. instant radiosity)</a:t>
            </a:r>
          </a:p>
          <a:p>
            <a:pPr lvl="1">
              <a:buFont typeface="Wingdings" pitchFamily="2" charset="2"/>
              <a:buChar char="ð"/>
            </a:pPr>
            <a:r>
              <a:rPr lang="en-US" dirty="0" smtClean="0"/>
              <a:t>VM has lower variance for SDS paths</a:t>
            </a:r>
          </a:p>
          <a:p>
            <a:r>
              <a:rPr lang="en-US" dirty="0" smtClean="0"/>
              <a:t>Combine with MIS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13632" y="1902455"/>
                <a:ext cx="38884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VC</m:t>
                          </m:r>
                        </m:sub>
                      </m:sSub>
                      <m:r>
                        <a:rPr lang="en-US" sz="2400" b="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2400" b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32" y="1902455"/>
                <a:ext cx="3888432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470" b="-184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13632" y="2585264"/>
                <a:ext cx="3888432" cy="730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itchFamily="18" charset="0"/>
                            <a:ea typeface="Cambria Math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itchFamily="18" charset="0"/>
                            <a:ea typeface="Cambria Math" pitchFamily="18" charset="0"/>
                          </a:rPr>
                          <m:t>VM</m:t>
                        </m:r>
                      </m:sub>
                    </m:sSub>
                    <m:r>
                      <a:rPr lang="en-US" sz="24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a:rPr lang="en-US" sz="24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rPr>
                      <m:t>∝</m:t>
                    </m:r>
                  </m:oMath>
                </a14:m>
                <a:r>
                  <a:rPr 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itchFamily="18" charset="0"/>
                            <a:ea typeface="Cambria Math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itchFamily="18" charset="0"/>
                            <a:ea typeface="Cambria Math" pitchFamily="18" charset="0"/>
                          </a:rPr>
                          <m:t>US</m:t>
                        </m:r>
                      </m:sub>
                    </m:sSub>
                    <m:r>
                      <a:rPr lang="en-US" sz="24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⋅</m:t>
                    </m:r>
                    <m:r>
                      <a:rPr lang="en-US" sz="24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  <m:t>𝑟𝑒𝑔𝑖𝑜𝑛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 pitchFamily="18" charset="0"/>
                              </a:rPr>
                              <m:t>𝑙𝑖𝑔h𝑡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32" y="2585264"/>
                <a:ext cx="3888432" cy="7302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3656879" y="1412776"/>
            <a:ext cx="5239046" cy="2021793"/>
            <a:chOff x="2574796" y="1487076"/>
            <a:chExt cx="4755644" cy="1835244"/>
          </a:xfrm>
        </p:grpSpPr>
        <p:sp>
          <p:nvSpPr>
            <p:cNvPr id="16" name="Rectangle 15"/>
            <p:cNvSpPr/>
            <p:nvPr/>
          </p:nvSpPr>
          <p:spPr>
            <a:xfrm>
              <a:off x="2574796" y="1487076"/>
              <a:ext cx="4755644" cy="1835244"/>
            </a:xfrm>
            <a:prstGeom prst="rect">
              <a:avLst/>
            </a:prstGeom>
            <a:solidFill>
              <a:schemeClr val="tx1">
                <a:alpha val="77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2" descr="C:\Users\Iliyan\Desktop\g8694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0"/>
            <a:stretch/>
          </p:blipFill>
          <p:spPr bwMode="auto">
            <a:xfrm>
              <a:off x="2628136" y="1628800"/>
              <a:ext cx="4536152" cy="1574795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D:\Dropbox\Presentations\SIGGRAPH_Asia_2011\Images\VCV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1"/>
          <a:stretch/>
        </p:blipFill>
        <p:spPr bwMode="auto">
          <a:xfrm>
            <a:off x="6602219" y="4454776"/>
            <a:ext cx="2293706" cy="22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4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 ways to generate the path!</a:t>
            </a:r>
          </a:p>
          <a:p>
            <a:pPr lvl="1"/>
            <a:r>
              <a:rPr lang="en-US" dirty="0" smtClean="0"/>
              <a:t>Unidirectional sampling</a:t>
            </a:r>
            <a:r>
              <a:rPr lang="en-US" sz="2400" dirty="0" smtClean="0"/>
              <a:t> </a:t>
            </a:r>
            <a:r>
              <a:rPr lang="en-US" sz="1100" dirty="0" smtClean="0"/>
              <a:t> </a:t>
            </a:r>
            <a:r>
              <a:rPr lang="en-US" dirty="0" smtClean="0"/>
              <a:t>– 1 way</a:t>
            </a:r>
          </a:p>
          <a:p>
            <a:pPr lvl="1"/>
            <a:r>
              <a:rPr lang="en-US" dirty="0" smtClean="0"/>
              <a:t>Vertex connection 	     – 7 ways</a:t>
            </a:r>
          </a:p>
          <a:p>
            <a:pPr lvl="1"/>
            <a:r>
              <a:rPr lang="en-US" dirty="0" smtClean="0"/>
              <a:t>Vertex merging 	     – 6 ways (new)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path</a:t>
            </a:r>
            <a:endParaRPr lang="en-GB" dirty="0"/>
          </a:p>
        </p:txBody>
      </p:sp>
      <p:pic>
        <p:nvPicPr>
          <p:cNvPr id="12290" name="Picture 2" descr="C:\Users\Iliyan\Desktop\exampl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" y="3789040"/>
            <a:ext cx="7818120" cy="2171698"/>
          </a:xfrm>
          <a:prstGeom prst="rect">
            <a:avLst/>
          </a:prstGeom>
          <a:noFill/>
          <a:effectLst>
            <a:outerShdw blurRad="50800" algn="tl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0000" indent="-385200">
              <a:buFont typeface="+mj-lt"/>
              <a:buAutoNum type="arabicPeriod"/>
            </a:pPr>
            <a:r>
              <a:rPr lang="en-US" dirty="0" smtClean="0"/>
              <a:t>Trace all light paths</a:t>
            </a:r>
          </a:p>
          <a:p>
            <a:pPr lvl="1" indent="-284400"/>
            <a:r>
              <a:rPr lang="en-US" dirty="0" smtClean="0"/>
              <a:t>Build kd-tree, grid, …</a:t>
            </a:r>
          </a:p>
          <a:p>
            <a:pPr marL="450000" indent="-385200">
              <a:buFont typeface="+mj-lt"/>
              <a:buAutoNum type="arabicPeriod"/>
            </a:pPr>
            <a:r>
              <a:rPr lang="en-US" dirty="0" smtClean="0"/>
              <a:t>Path tracing – at each vertex:</a:t>
            </a:r>
          </a:p>
          <a:p>
            <a:pPr lvl="1" indent="-284400">
              <a:buFont typeface="+mj-lt"/>
              <a:buAutoNum type="alphaLcParenR"/>
            </a:pPr>
            <a:r>
              <a:rPr lang="en-US" dirty="0" smtClean="0"/>
              <a:t>Connect to lights</a:t>
            </a:r>
          </a:p>
          <a:p>
            <a:pPr lvl="1" indent="-284400">
              <a:buFont typeface="+mj-lt"/>
              <a:buAutoNum type="alphaLcParenR"/>
            </a:pPr>
            <a:r>
              <a:rPr lang="en-US" dirty="0" smtClean="0"/>
              <a:t>Connect to light vertices</a:t>
            </a:r>
          </a:p>
          <a:p>
            <a:pPr lvl="1" indent="-284400">
              <a:buFont typeface="+mj-lt"/>
              <a:buAutoNum type="alphaLcParenR"/>
            </a:pPr>
            <a:r>
              <a:rPr lang="en-US" dirty="0" smtClean="0"/>
              <a:t>Merge with light vertices</a:t>
            </a:r>
          </a:p>
          <a:p>
            <a:pPr lvl="1" indent="-284400"/>
            <a:r>
              <a:rPr lang="en-US" dirty="0" smtClean="0"/>
              <a:t>Combine all </a:t>
            </a:r>
            <a:r>
              <a:rPr lang="en-US" dirty="0"/>
              <a:t>using MIS</a:t>
            </a:r>
            <a:endParaRPr lang="en-US" dirty="0" smtClean="0"/>
          </a:p>
          <a:p>
            <a:pPr indent="-385200"/>
            <a:r>
              <a:rPr lang="en-US" dirty="0" smtClean="0"/>
              <a:t>Efficient MIS weight computation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combined algorithm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27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-17981" y="939755"/>
            <a:ext cx="3027881" cy="384721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Bidirectional path tracing</a:t>
            </a:r>
            <a:endParaRPr lang="en-US" sz="19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pic>
        <p:nvPicPr>
          <p:cNvPr id="26" name="Picture 5" descr="D:\Dropbox\Presentations\SIGGRAPH_Asia_2011\Images\PP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/>
          <a:stretch/>
        </p:blipFill>
        <p:spPr bwMode="auto">
          <a:xfrm>
            <a:off x="6105037" y="1353298"/>
            <a:ext cx="3028430" cy="301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Dropbox\Presentations\SIGGRAPH_Asia_2011\Images\PBDT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83"/>
          <a:stretch/>
        </p:blipFill>
        <p:spPr bwMode="auto">
          <a:xfrm>
            <a:off x="9904" y="1356306"/>
            <a:ext cx="3022898" cy="3008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Dropbox\Presentations\SIGGRAPH_Asia_2011\Images\VCV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1"/>
          <a:stretch/>
        </p:blipFill>
        <p:spPr bwMode="auto">
          <a:xfrm>
            <a:off x="3053793" y="1353298"/>
            <a:ext cx="3021176" cy="30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Dropbox\Presentations\SIGGRAPH_Asia_2011\Images\PBDT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7" b="50050"/>
          <a:stretch/>
        </p:blipFill>
        <p:spPr bwMode="auto">
          <a:xfrm>
            <a:off x="4702390" y="5199236"/>
            <a:ext cx="1444601" cy="1467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Dropbox\Presentations\SIGGRAPH_Asia_2011\Images\PP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71" b="50000"/>
          <a:stretch/>
        </p:blipFill>
        <p:spPr bwMode="auto">
          <a:xfrm>
            <a:off x="7698005" y="5199236"/>
            <a:ext cx="1455986" cy="1470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ropbox\Presentations\SIGGRAPH_Asia_2011\Images\VCV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" r="66948" b="50000"/>
          <a:stretch/>
        </p:blipFill>
        <p:spPr bwMode="auto">
          <a:xfrm>
            <a:off x="6174824" y="5199236"/>
            <a:ext cx="1493520" cy="14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Dropbox\Presentations\SIGGRAPH_Asia_2011\Images\PBDT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7" t="49950"/>
          <a:stretch/>
        </p:blipFill>
        <p:spPr bwMode="auto">
          <a:xfrm>
            <a:off x="-2106" y="5168753"/>
            <a:ext cx="1444601" cy="1470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Dropbox\Presentations\SIGGRAPH_Asia_2011\Images\PP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0" r="67271"/>
          <a:stretch/>
        </p:blipFill>
        <p:spPr bwMode="auto">
          <a:xfrm>
            <a:off x="2987824" y="5170222"/>
            <a:ext cx="1455986" cy="1468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Dropbox\Presentations\SIGGRAPH_Asia_2011\Images\VCV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" t="50000" r="66948"/>
          <a:stretch/>
        </p:blipFill>
        <p:spPr bwMode="auto">
          <a:xfrm>
            <a:off x="1479193" y="5168754"/>
            <a:ext cx="1493520" cy="14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61413" y="939755"/>
            <a:ext cx="3010775" cy="384721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Combined BDPT+VM</a:t>
            </a:r>
            <a:endParaRPr lang="en-US" sz="19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25039" y="939755"/>
            <a:ext cx="3016579" cy="384721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Progressive photon mapping</a:t>
            </a:r>
            <a:endParaRPr lang="en-US" sz="19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3217" y="4774574"/>
            <a:ext cx="1462152" cy="3847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BDPT</a:t>
            </a:r>
            <a:endParaRPr lang="en-US" sz="19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0401" y="4774574"/>
            <a:ext cx="1449018" cy="3847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Combined</a:t>
            </a:r>
            <a:endParaRPr lang="en-US" sz="19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93371" y="4774574"/>
            <a:ext cx="1447678" cy="3847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PPM</a:t>
            </a:r>
            <a:endParaRPr lang="en-US" sz="19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09838" y="4774574"/>
            <a:ext cx="1446338" cy="3847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BDPT</a:t>
            </a:r>
            <a:endParaRPr lang="en-US" sz="19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04775" y="4774574"/>
            <a:ext cx="1431552" cy="3847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Combined</a:t>
            </a:r>
            <a:endParaRPr lang="en-US" sz="19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00620" y="4774574"/>
            <a:ext cx="1462152" cy="3847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PPM</a:t>
            </a:r>
            <a:endParaRPr lang="en-US" sz="19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38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8168" y="3511796"/>
            <a:ext cx="4181824" cy="3346203"/>
            <a:chOff x="725137" y="3826545"/>
            <a:chExt cx="3776573" cy="3021930"/>
          </a:xfrm>
        </p:grpSpPr>
        <p:pic>
          <p:nvPicPr>
            <p:cNvPr id="7172" name="Picture 4" descr="D:\Submissions\SIGASIA2011_Sketch\images\souvenirs\ppm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37" y="3826545"/>
              <a:ext cx="3776573" cy="30219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25137" y="3826545"/>
              <a:ext cx="661734" cy="33598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PPM</a:t>
              </a:r>
              <a:endParaRPr lang="en-US" sz="14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8166" y="0"/>
            <a:ext cx="4181475" cy="3345924"/>
            <a:chOff x="725137" y="668313"/>
            <a:chExt cx="3776573" cy="3021930"/>
          </a:xfrm>
        </p:grpSpPr>
        <p:pic>
          <p:nvPicPr>
            <p:cNvPr id="7173" name="Picture 5" descr="D:\Submissions\SIGASIA2011_Sketch\images\souvenirs\p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37" y="668313"/>
              <a:ext cx="3776573" cy="30219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25137" y="668313"/>
              <a:ext cx="661734" cy="33598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PT</a:t>
              </a:r>
              <a:endParaRPr lang="en-US" sz="14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4008" y="0"/>
            <a:ext cx="4181475" cy="3345924"/>
            <a:chOff x="4642290" y="668313"/>
            <a:chExt cx="3776573" cy="3021930"/>
          </a:xfrm>
        </p:grpSpPr>
        <p:pic>
          <p:nvPicPr>
            <p:cNvPr id="7171" name="Picture 3" descr="D:\Submissions\SIGASIA2011_Sketch\images\souvenirs\bdpt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290" y="668313"/>
              <a:ext cx="3776573" cy="30219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642290" y="668313"/>
              <a:ext cx="661734" cy="33598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BDPT</a:t>
              </a:r>
              <a:endParaRPr lang="en-US" sz="14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4008" y="3512076"/>
            <a:ext cx="4181475" cy="3345924"/>
            <a:chOff x="4642290" y="3826545"/>
            <a:chExt cx="3776573" cy="3021930"/>
          </a:xfrm>
        </p:grpSpPr>
        <p:pic>
          <p:nvPicPr>
            <p:cNvPr id="7174" name="Picture 6" descr="D:\Submissions\SIGASIA2011_Sketch\images\souvenirs\vm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290" y="3826545"/>
              <a:ext cx="3776573" cy="30219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642290" y="3826545"/>
              <a:ext cx="661734" cy="33598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VM</a:t>
              </a:r>
              <a:endParaRPr lang="en-US" sz="14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33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5944386"/>
            <a:ext cx="805482" cy="261610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Combined</a:t>
            </a:r>
            <a:endParaRPr lang="en-US" sz="11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pic>
        <p:nvPicPr>
          <p:cNvPr id="6147" name="Picture 3" descr="C:\Users\Iliyan\Desktop\g7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953"/>
            <a:ext cx="6827520" cy="5213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48210" y="5944386"/>
            <a:ext cx="805482" cy="261610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VM</a:t>
            </a:r>
            <a:endParaRPr lang="en-US" sz="11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8673" y="5944386"/>
            <a:ext cx="805482" cy="261610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PPM</a:t>
            </a:r>
            <a:endParaRPr lang="en-US" sz="11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9259" y="5944386"/>
            <a:ext cx="805482" cy="261610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BDPT</a:t>
            </a:r>
            <a:endParaRPr lang="en-US" sz="11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7329" y="5944386"/>
            <a:ext cx="805482" cy="261610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Combined</a:t>
            </a:r>
            <a:endParaRPr lang="en-US" sz="11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7915" y="5944386"/>
            <a:ext cx="805482" cy="261610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VM</a:t>
            </a:r>
            <a:endParaRPr lang="en-US" sz="11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8378" y="5944386"/>
            <a:ext cx="805482" cy="261610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PPM</a:t>
            </a:r>
            <a:endParaRPr lang="en-US" sz="11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8964" y="5944386"/>
            <a:ext cx="805482" cy="261610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BDPT</a:t>
            </a:r>
            <a:endParaRPr lang="en-US" sz="11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7623" y="6248345"/>
            <a:ext cx="3387117" cy="276999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Diffuse</a:t>
            </a:r>
            <a:endParaRPr lang="en-US" sz="1200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28027" y="6248345"/>
            <a:ext cx="3387117" cy="276999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Reflected caustics</a:t>
            </a:r>
            <a:endParaRPr lang="en-US" sz="1200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746250" y="4521200"/>
            <a:ext cx="262340" cy="584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254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82985" y="3573016"/>
            <a:ext cx="262340" cy="584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254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3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Combining BDPT and PM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Photon mapping as </a:t>
                </a:r>
                <a:r>
                  <a:rPr lang="en-US" dirty="0" smtClean="0"/>
                  <a:t>a path sampling technique</a:t>
                </a:r>
                <a:endParaRPr lang="en-US" dirty="0" smtClean="0"/>
              </a:p>
              <a:p>
                <a:r>
                  <a:rPr lang="en-US" dirty="0" smtClean="0"/>
                  <a:t>Elegant </a:t>
                </a:r>
                <a:r>
                  <a:rPr lang="en-US" dirty="0" smtClean="0"/>
                  <a:t>implementation</a:t>
                </a:r>
              </a:p>
              <a:p>
                <a:r>
                  <a:rPr lang="en-US" dirty="0" smtClean="0"/>
                  <a:t>Combination considers variance only</a:t>
                </a:r>
              </a:p>
              <a:p>
                <a:r>
                  <a:rPr lang="en-US" dirty="0" smtClean="0"/>
                  <a:t>Error </a:t>
                </a:r>
                <a:r>
                  <a:rPr lang="en-US" dirty="0" smtClean="0"/>
                  <a:t>order of convergence</a:t>
                </a:r>
              </a:p>
              <a:p>
                <a:pPr lvl="1">
                  <a:buClr>
                    <a:srgbClr val="00B050"/>
                  </a:buClr>
                  <a:buSzPct val="100000"/>
                  <a:buFont typeface="Wingdings" pitchFamily="2" charset="2"/>
                  <a:buChar char=""/>
                </a:pPr>
                <a:r>
                  <a:rPr lang="en-US" dirty="0"/>
                  <a:t>BDPT –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:pPr lvl="1">
                  <a:buClr>
                    <a:srgbClr val="C00000"/>
                  </a:buClr>
                  <a:buSzPct val="100000"/>
                  <a:buFont typeface="Wingdings" pitchFamily="2" charset="2"/>
                  <a:buChar char=""/>
                </a:pPr>
                <a:r>
                  <a:rPr lang="en-US" dirty="0" smtClean="0"/>
                  <a:t>PPM </a:t>
                </a:r>
                <a:r>
                  <a:rPr lang="en-US" dirty="0"/>
                  <a:t>–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𝛼</m:t>
                                </m:r>
                              </m:sup>
                            </m:sSup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,  </m:t>
                    </m:r>
                    <m:r>
                      <a:rPr lang="en-US" i="1">
                        <a:latin typeface="Cambria Math"/>
                      </a:rPr>
                      <m:t>𝛼</m:t>
                    </m:r>
                    <m:r>
                      <a:rPr lang="en-US" i="1">
                        <a:latin typeface="Cambria Math"/>
                      </a:rPr>
                      <m:t>∈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0;1</m:t>
                        </m:r>
                      </m:e>
                    </m:d>
                  </m:oMath>
                </a14:m>
                <a:endParaRPr lang="en-US" dirty="0"/>
              </a:p>
              <a:p>
                <a:pPr lvl="1">
                  <a:buClr>
                    <a:srgbClr val="00B050"/>
                  </a:buClr>
                  <a:buSzPct val="100000"/>
                  <a:buFont typeface="Wingdings" pitchFamily="2" charset="2"/>
                  <a:buChar char=""/>
                </a:pPr>
                <a:r>
                  <a:rPr lang="en-US" dirty="0" smtClean="0"/>
                  <a:t>Combined –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𝑂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𝑁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VM/PPM efficiency diminishes over </a:t>
                </a:r>
                <a:r>
                  <a:rPr lang="en-US" dirty="0" smtClean="0"/>
                  <a:t>time</a:t>
                </a:r>
                <a:endParaRPr lang="en-US" dirty="0" smtClean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7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2" descr="N:\Business Unit 3 - Health. Imaging\SIGGRAPH Asia 2011\Marketing\For Presenters\4-3 Graphics - FA\SA11 1532x1152px Slide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529280" y="3559299"/>
            <a:ext cx="7572428" cy="1481546"/>
          </a:xfrm>
          <a:prstGeom prst="rect">
            <a:avLst/>
          </a:prstGeom>
        </p:spPr>
        <p:txBody>
          <a:bodyPr vert="horz" wrap="square" lIns="180000" tIns="0" rIns="90000" bIns="0" rtlCol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>
            <a:lvl1pPr marL="0" algn="l" rtl="0" eaLnBrk="1" latinLnBrk="0" hangingPunct="1">
              <a:spcBef>
                <a:spcPct val="0"/>
              </a:spcBef>
              <a:buFont typeface="Arial" pitchFamily="34" charset="0"/>
              <a:buNone/>
              <a:defRPr kumimoji="0" sz="3600" b="1" kern="1200">
                <a:ln w="6350"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600" dirty="0" smtClean="0">
                <a:solidFill>
                  <a:schemeClr val="tx1"/>
                </a:solidFill>
              </a:rPr>
              <a:t>Bidirectional Light Transport</a:t>
            </a:r>
            <a:br>
              <a:rPr lang="en-US" sz="4600" dirty="0" smtClean="0">
                <a:solidFill>
                  <a:schemeClr val="tx1"/>
                </a:solidFill>
              </a:rPr>
            </a:br>
            <a:r>
              <a:rPr lang="en-US" sz="4600" dirty="0" smtClean="0">
                <a:solidFill>
                  <a:schemeClr val="tx1"/>
                </a:solidFill>
              </a:rPr>
              <a:t>with Vertex Merging</a:t>
            </a:r>
            <a:endParaRPr lang="bg-BG" sz="4600" dirty="0">
              <a:solidFill>
                <a:schemeClr val="tx1"/>
              </a:solidFill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2170556" y="4966457"/>
            <a:ext cx="6289876" cy="1481546"/>
          </a:xfrm>
          <a:prstGeom prst="rect">
            <a:avLst/>
          </a:prstGeom>
        </p:spPr>
        <p:txBody>
          <a:bodyPr vert="horz" wrap="square" lIns="180000" tIns="0" rIns="90000" bIns="0" rtlCol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contourW="19050" prstMaterial="dkEdge">
              <a:bevelT w="31750" h="19050"/>
              <a:contourClr>
                <a:schemeClr val="bg1">
                  <a:lumMod val="85000"/>
                  <a:lumOff val="15000"/>
                </a:schemeClr>
              </a:contourClr>
            </a:sp3d>
          </a:bodyPr>
          <a:lstStyle>
            <a:lvl1pPr marL="0" algn="l" rtl="0" eaLnBrk="1" latinLnBrk="0" hangingPunct="1">
              <a:spcBef>
                <a:spcPct val="0"/>
              </a:spcBef>
              <a:buFont typeface="Arial" pitchFamily="34" charset="0"/>
              <a:buNone/>
              <a:defRPr kumimoji="0" sz="3600" b="1" kern="1200">
                <a:ln w="6350"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Iliyan Georgiev     Jaroslav Křivánek Philipp Slusallek</a:t>
            </a:r>
            <a:endParaRPr lang="bg-BG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the art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3903" y="3633342"/>
            <a:ext cx="4417770" cy="461665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Bidirectional path tracing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pic>
        <p:nvPicPr>
          <p:cNvPr id="26" name="Picture 5" descr="D:\Dropbox\Presentations\SIGGRAPH_Asia_2011\Images\P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90" y="630213"/>
            <a:ext cx="4448658" cy="2940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576393" y="3633342"/>
            <a:ext cx="4483705" cy="461665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Progressive photon mapping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pic>
        <p:nvPicPr>
          <p:cNvPr id="6150" name="Picture 6" descr="D:\Dropbox\Presentations\SIGGRAPH_Asia_2011\Images\PBD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" y="630213"/>
            <a:ext cx="4443259" cy="2937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42492" y="2168885"/>
            <a:ext cx="386122" cy="386122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4380" y="911585"/>
            <a:ext cx="386122" cy="386122"/>
          </a:xfrm>
          <a:prstGeom prst="rect">
            <a:avLst/>
          </a:prstGeom>
          <a:noFill/>
          <a:ln w="15875">
            <a:solidFill>
              <a:srgbClr val="3BD703"/>
            </a:solidFill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98235" y="2168885"/>
            <a:ext cx="386122" cy="386122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3903" y="4567224"/>
            <a:ext cx="2171524" cy="2265202"/>
            <a:chOff x="2596551" y="1915063"/>
            <a:chExt cx="2171524" cy="2265202"/>
          </a:xfrm>
        </p:grpSpPr>
        <p:sp>
          <p:nvSpPr>
            <p:cNvPr id="16" name="Rectangle 15"/>
            <p:cNvSpPr/>
            <p:nvPr/>
          </p:nvSpPr>
          <p:spPr>
            <a:xfrm rot="16200000">
              <a:off x="2549712" y="1961902"/>
              <a:ext cx="2265202" cy="2171524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020" y="1977232"/>
              <a:ext cx="2023472" cy="2163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6470078" y="911585"/>
            <a:ext cx="386122" cy="386122"/>
          </a:xfrm>
          <a:prstGeom prst="rect">
            <a:avLst/>
          </a:prstGeom>
          <a:noFill/>
          <a:ln w="15875">
            <a:solidFill>
              <a:srgbClr val="3BD703"/>
            </a:solidFill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94992" y="2138436"/>
            <a:ext cx="1429089" cy="1429089"/>
          </a:xfrm>
          <a:prstGeom prst="rect">
            <a:avLst/>
          </a:prstGeom>
          <a:noFill/>
          <a:ln w="22225">
            <a:solidFill>
              <a:srgbClr val="3BD703"/>
            </a:solidFill>
          </a:ln>
          <a:effectLst>
            <a:outerShdw blurRad="50800" dist="127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079430" y="2138436"/>
            <a:ext cx="1429089" cy="1429089"/>
          </a:xfrm>
          <a:prstGeom prst="rect">
            <a:avLst/>
          </a:prstGeom>
          <a:noFill/>
          <a:ln w="22225">
            <a:solidFill>
              <a:srgbClr val="3BD703"/>
            </a:solidFill>
          </a:ln>
          <a:effectLst>
            <a:outerShdw blurRad="50800" dist="127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94992" y="630213"/>
            <a:ext cx="1429089" cy="1429089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50800" dist="127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79430" y="630213"/>
            <a:ext cx="1429089" cy="1429089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50800" dist="127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3903" y="4130117"/>
            <a:ext cx="2171524" cy="400110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Caustics</a:t>
            </a:r>
            <a:endParaRPr lang="en-US" sz="20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30149" y="4130117"/>
            <a:ext cx="2171524" cy="400110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Reflected  caustics</a:t>
            </a:r>
            <a:endParaRPr lang="en-US" sz="20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6393" y="4130087"/>
            <a:ext cx="2204492" cy="400110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Caustics</a:t>
            </a:r>
            <a:endParaRPr lang="en-US" sz="20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6200" y="4130087"/>
            <a:ext cx="2203898" cy="400110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Reflected caustics</a:t>
            </a:r>
            <a:endParaRPr lang="en-US" sz="20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576393" y="4567224"/>
            <a:ext cx="2204492" cy="2265202"/>
            <a:chOff x="4576393" y="4567224"/>
            <a:chExt cx="2204492" cy="2265202"/>
          </a:xfrm>
        </p:grpSpPr>
        <p:sp>
          <p:nvSpPr>
            <p:cNvPr id="14" name="Rectangle 13"/>
            <p:cNvSpPr/>
            <p:nvPr/>
          </p:nvSpPr>
          <p:spPr>
            <a:xfrm rot="16200000">
              <a:off x="4546038" y="4597579"/>
              <a:ext cx="2265202" cy="2204492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 descr="C:\Users\Iliyan\Desktop\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335" y="4626446"/>
              <a:ext cx="2023472" cy="2163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2330148" y="4567224"/>
            <a:ext cx="2171524" cy="2265202"/>
            <a:chOff x="2330148" y="4567224"/>
            <a:chExt cx="2171524" cy="2265202"/>
          </a:xfrm>
        </p:grpSpPr>
        <p:sp>
          <p:nvSpPr>
            <p:cNvPr id="19" name="Rectangle 18"/>
            <p:cNvSpPr/>
            <p:nvPr/>
          </p:nvSpPr>
          <p:spPr>
            <a:xfrm rot="16200000">
              <a:off x="2283309" y="4614063"/>
              <a:ext cx="2265202" cy="2171524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618" y="4629393"/>
              <a:ext cx="2022153" cy="2161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6855606" y="4564277"/>
            <a:ext cx="2204492" cy="2265202"/>
            <a:chOff x="6855606" y="4564277"/>
            <a:chExt cx="2204492" cy="2265202"/>
          </a:xfrm>
        </p:grpSpPr>
        <p:sp>
          <p:nvSpPr>
            <p:cNvPr id="15" name="Rectangle 14"/>
            <p:cNvSpPr/>
            <p:nvPr/>
          </p:nvSpPr>
          <p:spPr>
            <a:xfrm rot="16200000">
              <a:off x="6825251" y="4594632"/>
              <a:ext cx="2265202" cy="2204492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1" name="Picture 3" descr="C:\Users\Iliyan\Desktop\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3452" y="4629393"/>
              <a:ext cx="2022152" cy="2161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90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Measurement equation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sz="44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transport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82492" y="1734716"/>
                <a:ext cx="5054974" cy="849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s</m:t>
                          </m:r>
                        </m:sub>
                        <m:sup/>
                        <m:e>
                          <m:nary>
                            <m:naryPr>
                              <m:supHide m:val="on"/>
                              <m:ctrlP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Ω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𝒆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b="1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x</m:t>
                                  </m:r>
                                  <m:r>
                                    <a:rPr lang="en-US" sz="2400" b="1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400" b="1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𝝎</m:t>
                                  </m:r>
                                </m:e>
                              </m:d>
                            </m:e>
                          </m:nary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𝑑</m:t>
                          </m:r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𝜔</m:t>
                          </m:r>
                          <m: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en-US" sz="24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</m:nary>
                    </m:oMath>
                  </m:oMathPara>
                </a14:m>
                <a:endParaRPr lang="en-US" sz="2400" dirty="0">
                  <a:effectLst>
                    <a:outerShdw blurRad="38100" dist="254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92" y="1734716"/>
                <a:ext cx="5054974" cy="84946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48876" y="2612611"/>
                <a:ext cx="8619667" cy="847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400" b="1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4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sz="2400" b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400" b="0" i="1" smtClean="0">
                          <a:solidFill>
                            <a:srgbClr val="FFC000"/>
                          </a:solidFill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𝑟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400" b="1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),−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24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effectLst>
                    <a:outerShdw blurRad="38100" dist="254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76" y="2612611"/>
                <a:ext cx="8619667" cy="8474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5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Measurement equation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sz="44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transport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82492" y="1734716"/>
                <a:ext cx="5054974" cy="849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s</m:t>
                          </m:r>
                        </m:sub>
                        <m:sup/>
                        <m:e>
                          <m:nary>
                            <m:naryPr>
                              <m:supHide m:val="on"/>
                              <m:ctrlP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Ω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𝒆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b="1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x</m:t>
                                  </m:r>
                                  <m:r>
                                    <a:rPr lang="en-US" sz="2400" b="1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400" b="1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𝝎</m:t>
                                  </m:r>
                                </m:e>
                              </m:d>
                            </m:e>
                          </m:nary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𝑑</m:t>
                          </m:r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𝜔</m:t>
                          </m:r>
                          <m: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en-US" sz="24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</m:nary>
                    </m:oMath>
                  </m:oMathPara>
                </a14:m>
                <a:endParaRPr lang="en-US" sz="2400" dirty="0">
                  <a:effectLst>
                    <a:outerShdw blurRad="38100" dist="254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92" y="1734716"/>
                <a:ext cx="5054974" cy="84946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48876" y="2612611"/>
                <a:ext cx="8619667" cy="847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400" b="1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4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sz="2400" b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400" b="0" i="1" smtClean="0">
                          <a:solidFill>
                            <a:srgbClr val="FFC000"/>
                          </a:solidFill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𝑟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400" b="1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),−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24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effectLst>
                    <a:outerShdw blurRad="38100" dist="254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76" y="2612611"/>
                <a:ext cx="8619667" cy="8474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56867" y="3412462"/>
                <a:ext cx="1717843" cy="7618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000" i="1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cos</m:t>
                          </m:r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867" y="3412462"/>
                <a:ext cx="1717843" cy="7618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 rot="5400000">
            <a:off x="6256129" y="3144337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876" y="5134879"/>
            <a:ext cx="8299588" cy="958417"/>
          </a:xfrm>
          <a:prstGeom prst="rect">
            <a:avLst/>
          </a:prstGeom>
          <a:solidFill>
            <a:srgbClr val="C00000">
              <a:alpha val="39000"/>
            </a:srgb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Measurement equation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sz="4400" dirty="0" smtClean="0"/>
          </a:p>
          <a:p>
            <a:r>
              <a:rPr lang="en-US" dirty="0" smtClean="0"/>
              <a:t>Path integral formulation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sz="2800" dirty="0" smtClean="0"/>
          </a:p>
          <a:p>
            <a:pPr lvl="1"/>
            <a:r>
              <a:rPr lang="en-US" dirty="0" smtClean="0"/>
              <a:t>Multiple importance sampling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transport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776009" y="5134879"/>
            <a:ext cx="6668691" cy="889603"/>
            <a:chOff x="776009" y="5051059"/>
            <a:chExt cx="6668691" cy="8896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776009" y="5051059"/>
                  <a:ext cx="1753237" cy="889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24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i="1">
                                        <a:effectLst>
                                          <a:outerShdw blurRad="38100" dist="25400" dir="2700000" algn="tl">
                                            <a:srgbClr val="000000"/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bar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1">
                                        <a:effectLst>
                                          <a:outerShdw blurRad="38100" dist="25400" dir="2700000" algn="tl">
                                            <a:srgbClr val="000000"/>
                                          </a:outerShdw>
                                        </a:effectLst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</m:bar>
                              </m:e>
                            </m:d>
                          </m:num>
                          <m:den>
                            <m:r>
                              <a:rPr lang="en-US" sz="24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i="1">
                                        <a:effectLst>
                                          <a:outerShdw blurRad="38100" dist="25400" dir="2700000" algn="tl">
                                            <a:srgbClr val="000000"/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bar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1">
                                        <a:effectLst>
                                          <a:outerShdw blurRad="38100" dist="25400" dir="2700000" algn="tl">
                                            <a:srgbClr val="000000"/>
                                          </a:outerShdw>
                                        </a:effectLst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</m:ba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dirty="0">
                    <a:effectLst>
                      <a:outerShdw blurRad="38100" dist="254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009" y="5051059"/>
                  <a:ext cx="1753237" cy="88960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4532043" y="5272284"/>
                  <a:ext cx="29126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</m:bar>
                        </m:e>
                      </m:d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GB" sz="2400" dirty="0" smtClean="0"/>
                    <a:t>…</a:t>
                  </a:r>
                  <a:endParaRPr lang="en-GB" sz="24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2043" y="5272284"/>
                  <a:ext cx="2912657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837" t="-9333" r="-2301" b="-3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975208" y="4173320"/>
            <a:ext cx="6094549" cy="847476"/>
            <a:chOff x="975208" y="4088884"/>
            <a:chExt cx="6094549" cy="847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975208" y="4088884"/>
                  <a:ext cx="2646174" cy="847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sz="2400" i="1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nary>
                          <m:naryPr>
                            <m:supHide m:val="on"/>
                            <m:ctrlPr>
                              <a:rPr lang="en-US" sz="24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Ω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i="1">
                                        <a:effectLst>
                                          <a:outerShdw blurRad="38100" dist="25400" dir="2700000" algn="tl">
                                            <a:srgbClr val="000000"/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bar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1">
                                        <a:effectLst>
                                          <a:outerShdw blurRad="38100" dist="25400" dir="2700000" algn="tl">
                                            <a:srgbClr val="000000"/>
                                          </a:outerShdw>
                                        </a:effectLst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</m:bar>
                              </m:e>
                            </m:d>
                          </m:e>
                        </m:nary>
                        <m:r>
                          <a:rPr lang="en-US" sz="2400" i="1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𝑑</m:t>
                        </m:r>
                        <m:r>
                          <a:rPr lang="en-US" sz="2400" i="1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𝜇</m:t>
                        </m:r>
                        <m:r>
                          <a:rPr lang="en-US" sz="2400" i="1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(</m:t>
                        </m:r>
                        <m:bar>
                          <m:barPr>
                            <m:pos m:val="top"/>
                            <m:ctrlPr>
                              <a:rPr lang="en-US" sz="24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24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</m:bar>
                        <m:r>
                          <m:rPr>
                            <m:nor/>
                          </m:rPr>
                          <a:rPr lang="en-US" sz="2400" dirty="0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effectLst>
                      <a:outerShdw blurRad="38100" dist="25400" dir="2700000" algn="tl">
                        <a:srgbClr val="000000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208" y="4088884"/>
                  <a:ext cx="2646174" cy="84747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906985" y="4245504"/>
                  <a:ext cx="21627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sz="240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m:rPr>
                                <m:nor/>
                              </m:rPr>
                              <a:rPr lang="en-US" sz="2400" b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x</m:t>
                            </m:r>
                          </m:e>
                        </m:bar>
                        <m:r>
                          <a:rPr lang="en-US" sz="2400" i="1">
                            <a:effectLst>
                              <a:outerShdw blurRad="38100" dist="254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en-US" sz="2400" i="1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sz="2400" b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sz="2400" b="1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effectLst>
                                      <a:outerShdw blurRad="38100" dist="25400" dir="2700000" algn="tl">
                                        <a:srgbClr val="000000"/>
                                      </a:outerShdw>
                                    </a:effectLst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b="0" i="1" smtClean="0">
                                <a:effectLst>
                                  <a:outerShdw blurRad="38100" dist="25400" dir="2700000" algn="tl">
                                    <a:srgbClr val="000000"/>
                                  </a:outerShdw>
                                </a:effectLst>
                                <a:latin typeface="Cambria Math"/>
                              </a:rPr>
                              <m:t>,…</m:t>
                            </m:r>
                          </m:e>
                        </m:d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6985" y="4245504"/>
                  <a:ext cx="2162772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82492" y="1734716"/>
                <a:ext cx="5054974" cy="849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s</m:t>
                          </m:r>
                        </m:sub>
                        <m:sup/>
                        <m:e>
                          <m:nary>
                            <m:naryPr>
                              <m:supHide m:val="on"/>
                              <m:ctrlP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Ω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𝒆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b="1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x</m:t>
                                  </m:r>
                                  <m:r>
                                    <a:rPr lang="en-US" sz="2400" b="1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400" b="1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𝝎</m:t>
                                  </m:r>
                                </m:e>
                              </m:d>
                            </m:e>
                          </m:nary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𝑑</m:t>
                          </m:r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𝜔</m:t>
                          </m:r>
                          <m: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en-US" sz="24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</m:nary>
                    </m:oMath>
                  </m:oMathPara>
                </a14:m>
                <a:endParaRPr lang="en-US" sz="2400" dirty="0">
                  <a:effectLst>
                    <a:outerShdw blurRad="38100" dist="254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92" y="1734716"/>
                <a:ext cx="5054974" cy="84946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48876" y="2612611"/>
                <a:ext cx="8619667" cy="847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400" b="1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400" b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sz="2400" b="1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effectLst>
                                        <a:outerShdw blurRad="38100" dist="254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400" b="0" i="1" smtClean="0">
                          <a:solidFill>
                            <a:srgbClr val="FFC000"/>
                          </a:solidFill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𝑟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400" b="1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),−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sz="2400" i="1">
                          <a:effectLst>
                            <a:outerShdw blurRad="38100" dist="254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24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effectLst>
                    <a:outerShdw blurRad="38100" dist="254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76" y="2612611"/>
                <a:ext cx="8619667" cy="8474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556867" y="3412462"/>
                <a:ext cx="1717843" cy="7618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000" b="1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a:rPr lang="en-US" sz="2000" i="1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cos</m:t>
                          </m:r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254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254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867" y="3412462"/>
                <a:ext cx="1717843" cy="7618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 rot="5400000">
            <a:off x="6256129" y="3144337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=</a:t>
            </a:r>
            <a:endParaRPr lang="en-US" dirty="0"/>
          </a:p>
        </p:txBody>
      </p:sp>
      <p:sp>
        <p:nvSpPr>
          <p:cNvPr id="17" name="Multiply 16"/>
          <p:cNvSpPr/>
          <p:nvPr/>
        </p:nvSpPr>
        <p:spPr>
          <a:xfrm>
            <a:off x="-2773188" y="452035"/>
            <a:ext cx="14136428" cy="3859376"/>
          </a:xfrm>
          <a:prstGeom prst="mathMultiply">
            <a:avLst>
              <a:gd name="adj1" fmla="val 7283"/>
            </a:avLst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0" y="1051560"/>
                <a:ext cx="9136380" cy="3025513"/>
              </a:xfrm>
            </p:spPr>
            <p:txBody>
              <a:bodyPr>
                <a:normAutofit/>
              </a:bodyPr>
              <a:lstStyle/>
              <a:p>
                <a:pPr>
                  <a:buSzPct val="100000"/>
                  <a:buFont typeface="Wingdings" pitchFamily="2" charset="2"/>
                  <a:buChar char=""/>
                </a:pPr>
                <a:r>
                  <a:rPr lang="en-US" dirty="0"/>
                  <a:t>A new path sampling technique</a:t>
                </a:r>
              </a:p>
              <a:p>
                <a:pPr lvl="1"/>
                <a:r>
                  <a:rPr lang="en-US" dirty="0"/>
                  <a:t>Merge path endpoints within distance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𝑟</m:t>
                    </m:r>
                  </m:oMath>
                </a14:m>
                <a:endParaRPr lang="en-US" dirty="0"/>
              </a:p>
              <a:p>
                <a:r>
                  <a:rPr lang="en-US" dirty="0" smtClean="0"/>
                  <a:t>Reuse sub-paths</a:t>
                </a:r>
              </a:p>
              <a:p>
                <a:r>
                  <a:rPr lang="en-US" dirty="0" smtClean="0"/>
                  <a:t>Only </a:t>
                </a:r>
                <a:r>
                  <a:rPr lang="en-US" dirty="0"/>
                  <a:t>need the PDF and done</a:t>
                </a:r>
                <a:r>
                  <a:rPr lang="en-US" dirty="0" smtClean="0"/>
                  <a:t>!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51560"/>
                <a:ext cx="9136380" cy="3025513"/>
              </a:xfrm>
              <a:blipFill rotWithShape="1">
                <a:blip r:embed="rId2"/>
                <a:stretch>
                  <a:fillRect l="-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merging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078674" y="6481688"/>
            <a:ext cx="2886670" cy="307777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Vertex merging</a:t>
            </a:r>
            <a:endParaRPr lang="en-US" sz="1400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78674" y="4077073"/>
            <a:ext cx="2886670" cy="2335671"/>
            <a:chOff x="6078674" y="3782548"/>
            <a:chExt cx="2886670" cy="2335671"/>
          </a:xfrm>
        </p:grpSpPr>
        <p:sp>
          <p:nvSpPr>
            <p:cNvPr id="13" name="Rectangle 12"/>
            <p:cNvSpPr/>
            <p:nvPr/>
          </p:nvSpPr>
          <p:spPr>
            <a:xfrm>
              <a:off x="6078674" y="3782548"/>
              <a:ext cx="2886670" cy="2335671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2" descr="C:\Users\Iliyan\Desktop\ggggg8694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61"/>
            <a:stretch/>
          </p:blipFill>
          <p:spPr bwMode="auto">
            <a:xfrm>
              <a:off x="6299199" y="3915816"/>
              <a:ext cx="2507189" cy="2106236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23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0" y="1051560"/>
                <a:ext cx="9136380" cy="5737904"/>
              </a:xfrm>
            </p:spPr>
            <p:txBody>
              <a:bodyPr>
                <a:normAutofit/>
              </a:bodyPr>
              <a:lstStyle/>
              <a:p>
                <a:pPr>
                  <a:buSzPct val="100000"/>
                  <a:buFont typeface="Wingdings" pitchFamily="2" charset="2"/>
                  <a:buChar char=""/>
                </a:pPr>
                <a:r>
                  <a:rPr lang="en-US" dirty="0" smtClean="0"/>
                  <a:t>A new path sampling technique</a:t>
                </a:r>
              </a:p>
              <a:p>
                <a:pPr lvl="1"/>
                <a:r>
                  <a:rPr lang="en-US" dirty="0" smtClean="0"/>
                  <a:t>Merge path endpoints within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𝑟</m:t>
                    </m:r>
                  </m:oMath>
                </a14:m>
                <a:endParaRPr lang="en-US" b="0" dirty="0" smtClean="0"/>
              </a:p>
              <a:p>
                <a:r>
                  <a:rPr lang="en-US" dirty="0" smtClean="0"/>
                  <a:t>Reuse sub-paths</a:t>
                </a:r>
              </a:p>
              <a:p>
                <a:r>
                  <a:rPr lang="en-US" dirty="0" smtClean="0"/>
                  <a:t>Only need the PDF and done!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51560"/>
                <a:ext cx="9136380" cy="5737904"/>
              </a:xfrm>
              <a:blipFill rotWithShape="1">
                <a:blip r:embed="rId2"/>
                <a:stretch>
                  <a:fillRect l="-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merging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8656" y="4077073"/>
            <a:ext cx="8786688" cy="233567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28665" y="6481688"/>
            <a:ext cx="2886670" cy="307777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Vertex connection</a:t>
            </a:r>
            <a:endParaRPr lang="en-US" sz="1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656" y="6481687"/>
            <a:ext cx="2886670" cy="307777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Unidirectional sampling</a:t>
            </a:r>
            <a:endParaRPr lang="en-US" sz="1400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8674" y="6481688"/>
            <a:ext cx="2886670" cy="307777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Vertex merging</a:t>
            </a:r>
            <a:endParaRPr lang="en-US" sz="1400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78674" y="4077072"/>
            <a:ext cx="2886670" cy="2335671"/>
          </a:xfrm>
          <a:prstGeom prst="rect">
            <a:avLst/>
          </a:prstGeom>
          <a:solidFill>
            <a:srgbClr val="C00000">
              <a:alpha val="6000"/>
            </a:srgbClr>
          </a:solidFill>
          <a:ln w="15875">
            <a:solidFill>
              <a:srgbClr val="C00000">
                <a:alpha val="75000"/>
              </a:srgbClr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2" name="Picture 2" descr="C:\Users\Iliyan\Desktop\ggggg869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7" y="4210341"/>
            <a:ext cx="8487732" cy="2106236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PDF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Estimator</a:t>
            </a:r>
          </a:p>
          <a:p>
            <a:endParaRPr lang="en-US" dirty="0" smtClean="0"/>
          </a:p>
          <a:p>
            <a:endParaRPr lang="en-US" sz="1800" dirty="0"/>
          </a:p>
          <a:p>
            <a:pPr lvl="1">
              <a:buSzPct val="100000"/>
              <a:buFont typeface="Wingdings" pitchFamily="2" charset="2"/>
              <a:buChar char="G"/>
            </a:pPr>
            <a:endParaRPr lang="en-US" dirty="0" smtClean="0"/>
          </a:p>
          <a:p>
            <a:pPr lvl="1">
              <a:buFont typeface="Wingdings" pitchFamily="2" charset="2"/>
              <a:buChar char="ð"/>
            </a:pPr>
            <a:r>
              <a:rPr lang="en-US" dirty="0"/>
              <a:t>Identical to photon mapping! </a:t>
            </a:r>
            <a:endParaRPr lang="en-US" dirty="0" smtClean="0"/>
          </a:p>
          <a:p>
            <a:pPr lvl="1">
              <a:buClr>
                <a:srgbClr val="00B050"/>
              </a:buClr>
              <a:buSzPct val="100000"/>
              <a:buFont typeface="Wingdings" pitchFamily="2" charset="2"/>
              <a:buChar char=""/>
            </a:pPr>
            <a:r>
              <a:rPr lang="en-US" dirty="0" smtClean="0"/>
              <a:t>No </a:t>
            </a:r>
            <a:r>
              <a:rPr lang="en-US" dirty="0"/>
              <a:t>density estimation!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Vertex merging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44250" y="3575233"/>
                <a:ext cx="5328592" cy="9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𝐼</m:t>
                        </m:r>
                      </m:e>
                    </m:d>
                    <m:r>
                      <a:rPr lang="en-US" sz="2000" b="0" i="1" smtClean="0">
                        <a:effectLst>
                          <a:outerShdw blurRad="25400" dist="254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en-US" sz="2000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limLow>
                      <m:limLowPr>
                        <m:ctrlPr>
                          <a:rPr lang="en-US" sz="2000" i="1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000" i="1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groupChrPr>
                          <m:e>
                            <m:f>
                              <m:fPr>
                                <m:ctrlPr>
                                  <a:rPr lang="en-US" sz="2000" i="1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0→1</m:t>
                                    </m:r>
                                  </m:sup>
                                </m:sSup>
                                <m:func>
                                  <m:func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en-US" sz="2000" i="1">
                                            <a:effectLst>
                                              <a:outerShdw blurRad="25400" dist="254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effectLst>
                                              <a:outerShdw blurRad="25400" dist="254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effectLst>
                                              <a:outerShdw blurRad="25400" dist="254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0→1</m:t>
                                        </m:r>
                                      </m:sup>
                                    </m:sSup>
                                  </m:e>
                                </m:func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𝜎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000" b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000" b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sz="2000" i="1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)</m:t>
                                </m:r>
                              </m:den>
                            </m:f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en-US" sz="2000" b="0" i="0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Δ</m:t>
                        </m:r>
                        <m:sSubSup>
                          <m:sSubSupPr>
                            <m:ctrlPr>
                              <a:rPr lang="en-US" sz="2000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sz="2000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0</m:t>
                            </m:r>
                          </m:sup>
                        </m:sSubSup>
                      </m:lim>
                    </m:limLow>
                    <m:sSub>
                      <m:sSubPr>
                        <m:ctrlPr>
                          <a:rPr lang="en-US" sz="2000" b="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sz="2000" b="0" i="1" smtClean="0">
                        <a:effectLst>
                          <a:outerShdw blurRad="25400" dist="254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1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a:rPr lang="en-US" sz="2000" i="1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b="0" dirty="0" smtClean="0">
                    <a:effectLst>
                      <a:outerShdw blurRad="25400" dist="254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</a:t>
                </a:r>
                <a:r>
                  <a:rPr lang="en-US" sz="2000" dirty="0">
                    <a:effectLst>
                      <a:outerShdw blurRad="25400" dist="254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1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a:rPr lang="en-US" sz="2000" b="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b="0" dirty="0" smtClean="0">
                    <a:effectLst>
                      <a:outerShdw blurRad="25400" dist="254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</a:t>
                </a:r>
                <a:r>
                  <a:rPr lang="en-US" sz="2000" dirty="0">
                    <a:effectLst>
                      <a:outerShdw blurRad="25400" dist="254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1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a:rPr lang="en-US" sz="2000" b="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effectLst>
                          <a:outerShdw blurRad="25400" dist="254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)</m:t>
                    </m:r>
                    <m:limLow>
                      <m:limLowPr>
                        <m:ctrlPr>
                          <a:rPr lang="en-US" sz="2000" b="0" i="1" smtClean="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000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groupChrPr>
                          <m:e>
                            <m:f>
                              <m:fPr>
                                <m:ctrlPr>
                                  <a:rPr lang="en-US" sz="2000" i="1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2→1</m:t>
                                    </m:r>
                                  </m:sup>
                                </m:sSup>
                                <m:func>
                                  <m:func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en-US" sz="2000" i="1">
                                            <a:effectLst>
                                              <a:outerShdw blurRad="25400" dist="254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effectLst>
                                              <a:outerShdw blurRad="25400" dist="254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effectLst>
                                              <a:outerShdw blurRad="25400" dist="254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2→1</m:t>
                                        </m:r>
                                      </m:sup>
                                    </m:sSup>
                                  </m:e>
                                </m:func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𝜎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000" b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000" b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effectLst>
                                          <a:outerShdw blurRad="25400" dist="254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000" i="1">
                                    <a:effectLst>
                                      <a:outerShdw blurRad="25400" dist="254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)</m:t>
                                </m:r>
                              </m:den>
                            </m:f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en-US" sz="2000">
                            <a:effectLst>
                              <a:outerShdw blurRad="25400" dist="254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Δ</m:t>
                        </m:r>
                        <m:sSubSup>
                          <m:sSubSupPr>
                            <m:ctrlPr>
                              <a:rPr lang="en-US" sz="2000" i="1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W</m:t>
                            </m:r>
                          </m:e>
                          <m:sub>
                            <m:r>
                              <a:rPr lang="en-US" sz="2000" i="1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b="0" i="1" smtClean="0">
                                <a:effectLst>
                                  <a:outerShdw blurRad="25400" dist="254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lim>
                    </m:limLow>
                  </m:oMath>
                </a14:m>
                <a:endParaRPr lang="en-US" sz="2000" b="0" dirty="0" smtClean="0">
                  <a:effectLst>
                    <a:outerShdw blurRad="25400" dist="254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50" y="3575233"/>
                <a:ext cx="5328592" cy="9535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2100" y="1897767"/>
                <a:ext cx="8979800" cy="532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800" b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≈</m:t>
                      </m:r>
                      <m:r>
                        <a:rPr lang="en-US" sz="28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sz="2800" b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b>
                            <m:sup/>
                          </m:sSubSup>
                          <m:r>
                            <a:rPr lang="en-US" sz="28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sz="2800" b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8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sz="2800" b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0</m:t>
                              </m:r>
                            </m:sub>
                            <m:sup/>
                          </m:sSubSup>
                          <m:r>
                            <a:rPr lang="en-US" sz="28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sz="2800" b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0</m:t>
                              </m:r>
                            </m:sup>
                          </m:sSubSup>
                        </m:e>
                      </m:d>
                      <m:r>
                        <a:rPr lang="en-US" sz="2800" b="0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0" y="1897767"/>
                <a:ext cx="8979800" cy="5326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078674" y="6481688"/>
            <a:ext cx="2886670" cy="307777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Vertex merging</a:t>
            </a:r>
            <a:endParaRPr lang="en-US" sz="1400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078674" y="4077073"/>
            <a:ext cx="2886670" cy="2335671"/>
            <a:chOff x="6078674" y="3782548"/>
            <a:chExt cx="2886670" cy="2335671"/>
          </a:xfrm>
        </p:grpSpPr>
        <p:sp>
          <p:nvSpPr>
            <p:cNvPr id="13" name="Rectangle 12"/>
            <p:cNvSpPr/>
            <p:nvPr/>
          </p:nvSpPr>
          <p:spPr>
            <a:xfrm>
              <a:off x="6078674" y="3782548"/>
              <a:ext cx="2886670" cy="2335671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  <a:ln>
              <a:noFill/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2" descr="C:\Users\Iliyan\Desktop\ggggg8694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61"/>
            <a:stretch/>
          </p:blipFill>
          <p:spPr bwMode="auto">
            <a:xfrm>
              <a:off x="6299199" y="3915816"/>
              <a:ext cx="2507189" cy="2106236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440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gradFill flip="none" rotWithShape="1">
          <a:gsLst>
            <a:gs pos="0">
              <a:srgbClr val="275A96"/>
            </a:gs>
            <a:gs pos="55000">
              <a:srgbClr val="306BB1"/>
            </a:gs>
            <a:gs pos="100000">
              <a:srgbClr val="3A7ECF"/>
            </a:gs>
          </a:gsLst>
          <a:lin ang="16200000" scaled="0"/>
          <a:tileRect/>
        </a:gra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ner slides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gradFill flip="none" rotWithShape="1">
          <a:gsLst>
            <a:gs pos="0">
              <a:srgbClr val="275A96"/>
            </a:gs>
            <a:gs pos="55000">
              <a:srgbClr val="306BB1"/>
            </a:gs>
            <a:gs pos="100000">
              <a:srgbClr val="3A7ECF"/>
            </a:gs>
          </a:gsLst>
          <a:lin ang="16200000" scaled="0"/>
          <a:tileRect/>
        </a:gra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isc">
  <a:themeElements>
    <a:clrScheme name="Iliyan Dark">
      <a:dk1>
        <a:srgbClr val="000000"/>
      </a:dk1>
      <a:lt1>
        <a:sysClr val="window" lastClr="FFFFFF"/>
      </a:lt1>
      <a:dk2>
        <a:srgbClr val="666666"/>
      </a:dk2>
      <a:lt2>
        <a:srgbClr val="D2D2D2"/>
      </a:lt2>
      <a:accent1>
        <a:srgbClr val="FFC000"/>
      </a:accent1>
      <a:accent2>
        <a:srgbClr val="C3DCFF"/>
      </a:accent2>
      <a:accent3>
        <a:srgbClr val="87BAFF"/>
      </a:accent3>
      <a:accent4>
        <a:srgbClr val="FFC000"/>
      </a:accent4>
      <a:accent5>
        <a:srgbClr val="005BD3"/>
      </a:accent5>
      <a:accent6>
        <a:srgbClr val="00349E"/>
      </a:accent6>
      <a:hlink>
        <a:srgbClr val="FFC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gradFill flip="none" rotWithShape="1">
          <a:gsLst>
            <a:gs pos="0">
              <a:srgbClr val="275A96"/>
            </a:gs>
            <a:gs pos="55000">
              <a:srgbClr val="306BB1"/>
            </a:gs>
            <a:gs pos="100000">
              <a:srgbClr val="3A7ECF"/>
            </a:gs>
          </a:gsLst>
          <a:lin ang="16200000" scaled="0"/>
          <a:tileRect/>
        </a:gradFill>
        <a:ln>
          <a:noFill/>
        </a:ln>
        <a:effectLst>
          <a:outerShdw blurRad="50800" dist="38100" dir="774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1800000"/>
          </a:lightRig>
        </a:scene3d>
        <a:sp3d prstMaterial="matte">
          <a:bevelT h="20320"/>
        </a:sp3d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19239</TotalTime>
  <Words>957</Words>
  <Application>Microsoft Office PowerPoint</Application>
  <PresentationFormat>On-screen Show (4:3)</PresentationFormat>
  <Paragraphs>149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Title</vt:lpstr>
      <vt:lpstr>Inner slides</vt:lpstr>
      <vt:lpstr>Misc</vt:lpstr>
      <vt:lpstr>Bidirectional Light Transport with Vertex Merging</vt:lpstr>
      <vt:lpstr>PowerPoint Presentation</vt:lpstr>
      <vt:lpstr>State of the art</vt:lpstr>
      <vt:lpstr>Light transport</vt:lpstr>
      <vt:lpstr>Light transport</vt:lpstr>
      <vt:lpstr>Light transport</vt:lpstr>
      <vt:lpstr>Vertex merging</vt:lpstr>
      <vt:lpstr>Vertex merging</vt:lpstr>
      <vt:lpstr>Vertex merging</vt:lpstr>
      <vt:lpstr>Technique comparison</vt:lpstr>
      <vt:lpstr>Technique comparison</vt:lpstr>
      <vt:lpstr>Example path</vt:lpstr>
      <vt:lpstr>A combined algorithm</vt:lpstr>
      <vt:lpstr>Results</vt:lpstr>
      <vt:lpstr>PowerPoint Presentation</vt:lpstr>
      <vt:lpstr>Results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RTfact: Concepts for Generic and High Performance Ray Tracing</dc:title>
  <dc:creator>Iliyan</dc:creator>
  <cp:lastModifiedBy>Iliyan</cp:lastModifiedBy>
  <cp:revision>1202</cp:revision>
  <dcterms:created xsi:type="dcterms:W3CDTF">2008-08-05T00:16:11Z</dcterms:created>
  <dcterms:modified xsi:type="dcterms:W3CDTF">2012-08-19T09:31:07Z</dcterms:modified>
</cp:coreProperties>
</file>